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Agrandir Bold" charset="1" panose="00000800000000000000"/>
      <p:regular r:id="rId33"/>
    </p:embeddedFont>
    <p:embeddedFont>
      <p:font typeface="Poppins" charset="1" panose="00000500000000000000"/>
      <p:regular r:id="rId34"/>
    </p:embeddedFont>
    <p:embeddedFont>
      <p:font typeface="Poppins Bold" charset="1" panose="000008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4.png" Type="http://schemas.openxmlformats.org/officeDocument/2006/relationships/image"/><Relationship Id="rId8" Target="../media/image2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4.png" Type="http://schemas.openxmlformats.org/officeDocument/2006/relationships/image"/><Relationship Id="rId8" Target="../media/image3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jpe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4.png" Type="http://schemas.openxmlformats.org/officeDocument/2006/relationships/image"/><Relationship Id="rId8" Target="../media/image26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4.png" Type="http://schemas.openxmlformats.org/officeDocument/2006/relationships/image"/><Relationship Id="rId8" Target="../media/image2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jpe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4.png" Type="http://schemas.openxmlformats.org/officeDocument/2006/relationships/image"/><Relationship Id="rId8" Target="../media/image32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33.jpe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4.png" Type="http://schemas.openxmlformats.org/officeDocument/2006/relationships/image"/><Relationship Id="rId8" Target="../media/image34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8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4.png" Type="http://schemas.openxmlformats.org/officeDocument/2006/relationships/image"/><Relationship Id="rId8" Target="../media/image2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6.jpe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7.jpeg" Type="http://schemas.openxmlformats.org/officeDocument/2006/relationships/image"/><Relationship Id="rId8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62310" y="-1182146"/>
            <a:ext cx="2663776" cy="2663776"/>
          </a:xfrm>
          <a:custGeom>
            <a:avLst/>
            <a:gdLst/>
            <a:ahLst/>
            <a:cxnLst/>
            <a:rect r="r" b="b" t="t" l="l"/>
            <a:pathLst>
              <a:path h="2663776" w="2663776">
                <a:moveTo>
                  <a:pt x="0" y="0"/>
                </a:moveTo>
                <a:lnTo>
                  <a:pt x="2663776" y="0"/>
                </a:lnTo>
                <a:lnTo>
                  <a:pt x="2663776" y="2663776"/>
                </a:lnTo>
                <a:lnTo>
                  <a:pt x="0" y="266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80463" y="6324624"/>
            <a:ext cx="3919633" cy="3919633"/>
          </a:xfrm>
          <a:custGeom>
            <a:avLst/>
            <a:gdLst/>
            <a:ahLst/>
            <a:cxnLst/>
            <a:rect r="r" b="b" t="t" l="l"/>
            <a:pathLst>
              <a:path h="3919633" w="3919633">
                <a:moveTo>
                  <a:pt x="0" y="0"/>
                </a:moveTo>
                <a:lnTo>
                  <a:pt x="3919633" y="0"/>
                </a:lnTo>
                <a:lnTo>
                  <a:pt x="3919633" y="3919633"/>
                </a:lnTo>
                <a:lnTo>
                  <a:pt x="0" y="39196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85220" y="6324624"/>
            <a:ext cx="1570441" cy="1570441"/>
          </a:xfrm>
          <a:custGeom>
            <a:avLst/>
            <a:gdLst/>
            <a:ahLst/>
            <a:cxnLst/>
            <a:rect r="r" b="b" t="t" l="l"/>
            <a:pathLst>
              <a:path h="1570441" w="1570441">
                <a:moveTo>
                  <a:pt x="0" y="0"/>
                </a:moveTo>
                <a:lnTo>
                  <a:pt x="1570440" y="0"/>
                </a:lnTo>
                <a:lnTo>
                  <a:pt x="1570440" y="1570440"/>
                </a:lnTo>
                <a:lnTo>
                  <a:pt x="0" y="1570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829496" y="-472794"/>
            <a:ext cx="6759147" cy="4894042"/>
            <a:chOff x="0" y="0"/>
            <a:chExt cx="1230376" cy="8908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0376" cy="890869"/>
            </a:xfrm>
            <a:custGeom>
              <a:avLst/>
              <a:gdLst/>
              <a:ahLst/>
              <a:cxnLst/>
              <a:rect r="r" b="b" t="t" l="l"/>
              <a:pathLst>
                <a:path h="890869" w="1230376">
                  <a:moveTo>
                    <a:pt x="45816" y="0"/>
                  </a:moveTo>
                  <a:lnTo>
                    <a:pt x="1184560" y="0"/>
                  </a:lnTo>
                  <a:cubicBezTo>
                    <a:pt x="1196712" y="0"/>
                    <a:pt x="1208365" y="4827"/>
                    <a:pt x="1216957" y="13419"/>
                  </a:cubicBezTo>
                  <a:cubicBezTo>
                    <a:pt x="1225549" y="22011"/>
                    <a:pt x="1230376" y="33665"/>
                    <a:pt x="1230376" y="45816"/>
                  </a:cubicBezTo>
                  <a:lnTo>
                    <a:pt x="1230376" y="845053"/>
                  </a:lnTo>
                  <a:cubicBezTo>
                    <a:pt x="1230376" y="857204"/>
                    <a:pt x="1225549" y="868858"/>
                    <a:pt x="1216957" y="877450"/>
                  </a:cubicBezTo>
                  <a:cubicBezTo>
                    <a:pt x="1208365" y="886042"/>
                    <a:pt x="1196712" y="890869"/>
                    <a:pt x="1184560" y="890869"/>
                  </a:cubicBezTo>
                  <a:lnTo>
                    <a:pt x="45816" y="890869"/>
                  </a:lnTo>
                  <a:cubicBezTo>
                    <a:pt x="33665" y="890869"/>
                    <a:pt x="22011" y="886042"/>
                    <a:pt x="13419" y="877450"/>
                  </a:cubicBezTo>
                  <a:cubicBezTo>
                    <a:pt x="4827" y="868858"/>
                    <a:pt x="0" y="857204"/>
                    <a:pt x="0" y="845053"/>
                  </a:cubicBezTo>
                  <a:lnTo>
                    <a:pt x="0" y="45816"/>
                  </a:lnTo>
                  <a:cubicBezTo>
                    <a:pt x="0" y="33665"/>
                    <a:pt x="4827" y="22011"/>
                    <a:pt x="13419" y="13419"/>
                  </a:cubicBezTo>
                  <a:cubicBezTo>
                    <a:pt x="22011" y="4827"/>
                    <a:pt x="33665" y="0"/>
                    <a:pt x="45816" y="0"/>
                  </a:cubicBezTo>
                  <a:close/>
                </a:path>
              </a:pathLst>
            </a:custGeom>
            <a:blipFill>
              <a:blip r:embed="rId5"/>
              <a:stretch>
                <a:fillRect l="-44373" t="0" r="-52633" b="-8161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829496" y="4638022"/>
            <a:ext cx="6759147" cy="3757349"/>
            <a:chOff x="0" y="0"/>
            <a:chExt cx="1230376" cy="6839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0376" cy="683955"/>
            </a:xfrm>
            <a:custGeom>
              <a:avLst/>
              <a:gdLst/>
              <a:ahLst/>
              <a:cxnLst/>
              <a:rect r="r" b="b" t="t" l="l"/>
              <a:pathLst>
                <a:path h="683955" w="1230376">
                  <a:moveTo>
                    <a:pt x="45816" y="0"/>
                  </a:moveTo>
                  <a:lnTo>
                    <a:pt x="1184560" y="0"/>
                  </a:lnTo>
                  <a:cubicBezTo>
                    <a:pt x="1196712" y="0"/>
                    <a:pt x="1208365" y="4827"/>
                    <a:pt x="1216957" y="13419"/>
                  </a:cubicBezTo>
                  <a:cubicBezTo>
                    <a:pt x="1225549" y="22011"/>
                    <a:pt x="1230376" y="33665"/>
                    <a:pt x="1230376" y="45816"/>
                  </a:cubicBezTo>
                  <a:lnTo>
                    <a:pt x="1230376" y="638139"/>
                  </a:lnTo>
                  <a:cubicBezTo>
                    <a:pt x="1230376" y="650290"/>
                    <a:pt x="1225549" y="661944"/>
                    <a:pt x="1216957" y="670536"/>
                  </a:cubicBezTo>
                  <a:cubicBezTo>
                    <a:pt x="1208365" y="679128"/>
                    <a:pt x="1196712" y="683955"/>
                    <a:pt x="1184560" y="683955"/>
                  </a:cubicBezTo>
                  <a:lnTo>
                    <a:pt x="45816" y="683955"/>
                  </a:lnTo>
                  <a:cubicBezTo>
                    <a:pt x="33665" y="683955"/>
                    <a:pt x="22011" y="679128"/>
                    <a:pt x="13419" y="670536"/>
                  </a:cubicBezTo>
                  <a:cubicBezTo>
                    <a:pt x="4827" y="661944"/>
                    <a:pt x="0" y="650290"/>
                    <a:pt x="0" y="638139"/>
                  </a:cubicBezTo>
                  <a:lnTo>
                    <a:pt x="0" y="45816"/>
                  </a:lnTo>
                  <a:cubicBezTo>
                    <a:pt x="0" y="33665"/>
                    <a:pt x="4827" y="22011"/>
                    <a:pt x="13419" y="13419"/>
                  </a:cubicBezTo>
                  <a:cubicBezTo>
                    <a:pt x="22011" y="4827"/>
                    <a:pt x="33665" y="0"/>
                    <a:pt x="45816" y="0"/>
                  </a:cubicBezTo>
                  <a:close/>
                </a:path>
              </a:pathLst>
            </a:custGeom>
            <a:blipFill>
              <a:blip r:embed="rId5"/>
              <a:stretch>
                <a:fillRect l="-43753" t="-134946" r="-51908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845246" y="2980056"/>
            <a:ext cx="4680938" cy="2564105"/>
          </a:xfrm>
          <a:custGeom>
            <a:avLst/>
            <a:gdLst/>
            <a:ahLst/>
            <a:cxnLst/>
            <a:rect r="r" b="b" t="t" l="l"/>
            <a:pathLst>
              <a:path h="2564105" w="4680938">
                <a:moveTo>
                  <a:pt x="0" y="0"/>
                </a:moveTo>
                <a:lnTo>
                  <a:pt x="4680938" y="0"/>
                </a:lnTo>
                <a:lnTo>
                  <a:pt x="4680938" y="2564106"/>
                </a:lnTo>
                <a:lnTo>
                  <a:pt x="0" y="25641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6332" t="-139307" r="-98719" b="-10804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20910" y="1381348"/>
            <a:ext cx="5937102" cy="8905652"/>
          </a:xfrm>
          <a:custGeom>
            <a:avLst/>
            <a:gdLst/>
            <a:ahLst/>
            <a:cxnLst/>
            <a:rect r="r" b="b" t="t" l="l"/>
            <a:pathLst>
              <a:path h="8905652" w="5937102">
                <a:moveTo>
                  <a:pt x="0" y="0"/>
                </a:moveTo>
                <a:lnTo>
                  <a:pt x="5937102" y="0"/>
                </a:lnTo>
                <a:lnTo>
                  <a:pt x="5937102" y="8905652"/>
                </a:lnTo>
                <a:lnTo>
                  <a:pt x="0" y="89056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1433338">
            <a:off x="-199165" y="1837049"/>
            <a:ext cx="2955133" cy="3330580"/>
          </a:xfrm>
          <a:custGeom>
            <a:avLst/>
            <a:gdLst/>
            <a:ahLst/>
            <a:cxnLst/>
            <a:rect r="r" b="b" t="t" l="l"/>
            <a:pathLst>
              <a:path h="3330580" w="2955133">
                <a:moveTo>
                  <a:pt x="2955133" y="0"/>
                </a:moveTo>
                <a:lnTo>
                  <a:pt x="0" y="0"/>
                </a:lnTo>
                <a:lnTo>
                  <a:pt x="0" y="3330580"/>
                </a:lnTo>
                <a:lnTo>
                  <a:pt x="2955133" y="3330580"/>
                </a:lnTo>
                <a:lnTo>
                  <a:pt x="295513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185028" y="2256677"/>
            <a:ext cx="3370868" cy="609523"/>
            <a:chOff x="0" y="0"/>
            <a:chExt cx="887801" cy="1605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87801" cy="160533"/>
            </a:xfrm>
            <a:custGeom>
              <a:avLst/>
              <a:gdLst/>
              <a:ahLst/>
              <a:cxnLst/>
              <a:rect r="r" b="b" t="t" l="l"/>
              <a:pathLst>
                <a:path h="160533" w="887801">
                  <a:moveTo>
                    <a:pt x="80266" y="0"/>
                  </a:moveTo>
                  <a:lnTo>
                    <a:pt x="807534" y="0"/>
                  </a:lnTo>
                  <a:cubicBezTo>
                    <a:pt x="851864" y="0"/>
                    <a:pt x="887801" y="35936"/>
                    <a:pt x="887801" y="80266"/>
                  </a:cubicBezTo>
                  <a:lnTo>
                    <a:pt x="887801" y="80266"/>
                  </a:lnTo>
                  <a:cubicBezTo>
                    <a:pt x="887801" y="101554"/>
                    <a:pt x="879344" y="121970"/>
                    <a:pt x="864291" y="137023"/>
                  </a:cubicBezTo>
                  <a:cubicBezTo>
                    <a:pt x="849238" y="152076"/>
                    <a:pt x="828822" y="160533"/>
                    <a:pt x="807534" y="160533"/>
                  </a:cubicBezTo>
                  <a:lnTo>
                    <a:pt x="80266" y="160533"/>
                  </a:lnTo>
                  <a:cubicBezTo>
                    <a:pt x="58978" y="160533"/>
                    <a:pt x="38562" y="152076"/>
                    <a:pt x="23509" y="137023"/>
                  </a:cubicBezTo>
                  <a:cubicBezTo>
                    <a:pt x="8457" y="121970"/>
                    <a:pt x="0" y="101554"/>
                    <a:pt x="0" y="80266"/>
                  </a:cubicBezTo>
                  <a:lnTo>
                    <a:pt x="0" y="80266"/>
                  </a:lnTo>
                  <a:cubicBezTo>
                    <a:pt x="0" y="58978"/>
                    <a:pt x="8457" y="38562"/>
                    <a:pt x="23509" y="23509"/>
                  </a:cubicBezTo>
                  <a:cubicBezTo>
                    <a:pt x="38562" y="8457"/>
                    <a:pt x="58978" y="0"/>
                    <a:pt x="802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F3E43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887801" cy="227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555897" y="2256677"/>
            <a:ext cx="812827" cy="537464"/>
            <a:chOff x="0" y="0"/>
            <a:chExt cx="214078" cy="1415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4078" cy="141554"/>
            </a:xfrm>
            <a:custGeom>
              <a:avLst/>
              <a:gdLst/>
              <a:ahLst/>
              <a:cxnLst/>
              <a:rect r="r" b="b" t="t" l="l"/>
              <a:pathLst>
                <a:path h="141554" w="214078">
                  <a:moveTo>
                    <a:pt x="70777" y="0"/>
                  </a:moveTo>
                  <a:lnTo>
                    <a:pt x="143301" y="0"/>
                  </a:lnTo>
                  <a:cubicBezTo>
                    <a:pt x="162072" y="0"/>
                    <a:pt x="180074" y="7457"/>
                    <a:pt x="193348" y="20730"/>
                  </a:cubicBezTo>
                  <a:cubicBezTo>
                    <a:pt x="206621" y="34003"/>
                    <a:pt x="214078" y="52006"/>
                    <a:pt x="214078" y="70777"/>
                  </a:cubicBezTo>
                  <a:lnTo>
                    <a:pt x="214078" y="70777"/>
                  </a:lnTo>
                  <a:cubicBezTo>
                    <a:pt x="214078" y="89549"/>
                    <a:pt x="206621" y="107551"/>
                    <a:pt x="193348" y="120824"/>
                  </a:cubicBezTo>
                  <a:cubicBezTo>
                    <a:pt x="180074" y="134098"/>
                    <a:pt x="162072" y="141554"/>
                    <a:pt x="143301" y="141554"/>
                  </a:cubicBezTo>
                  <a:lnTo>
                    <a:pt x="70777" y="141554"/>
                  </a:lnTo>
                  <a:cubicBezTo>
                    <a:pt x="52006" y="141554"/>
                    <a:pt x="34003" y="134098"/>
                    <a:pt x="20730" y="120824"/>
                  </a:cubicBezTo>
                  <a:cubicBezTo>
                    <a:pt x="7457" y="107551"/>
                    <a:pt x="0" y="89549"/>
                    <a:pt x="0" y="70777"/>
                  </a:cubicBezTo>
                  <a:lnTo>
                    <a:pt x="0" y="70777"/>
                  </a:lnTo>
                  <a:cubicBezTo>
                    <a:pt x="0" y="52006"/>
                    <a:pt x="7457" y="34003"/>
                    <a:pt x="20730" y="20730"/>
                  </a:cubicBezTo>
                  <a:cubicBezTo>
                    <a:pt x="34003" y="7457"/>
                    <a:pt x="52006" y="0"/>
                    <a:pt x="70777" y="0"/>
                  </a:cubicBezTo>
                  <a:close/>
                </a:path>
              </a:pathLst>
            </a:custGeom>
            <a:solidFill>
              <a:srgbClr val="B3846A"/>
            </a:solidFill>
            <a:ln w="19050" cap="rnd">
              <a:solidFill>
                <a:srgbClr val="1F3E43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14078" cy="208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5735201" y="2525409"/>
            <a:ext cx="454219" cy="0"/>
          </a:xfrm>
          <a:prstGeom prst="line">
            <a:avLst/>
          </a:prstGeom>
          <a:ln cap="rnd" w="66675">
            <a:solidFill>
              <a:srgbClr val="1F3E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372076" y="8284441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7" y="0"/>
                </a:lnTo>
                <a:lnTo>
                  <a:pt x="1970097" y="651922"/>
                </a:lnTo>
                <a:lnTo>
                  <a:pt x="0" y="6519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185028" y="2768829"/>
            <a:ext cx="9855102" cy="2541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6800" b="tru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 Projet PGI – </a:t>
            </a:r>
            <a:r>
              <a:rPr lang="en-US" sz="6800" b="tru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CosméBeauté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2076" y="5889510"/>
            <a:ext cx="9654368" cy="76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4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Mise en place d’un P</a:t>
            </a:r>
            <a:r>
              <a:rPr lang="en-US" sz="2200" spc="4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rogiciel de Gestion Intégré</a:t>
            </a:r>
          </a:p>
          <a:p>
            <a:pPr algn="l">
              <a:lnSpc>
                <a:spcPts val="2940"/>
              </a:lnSpc>
            </a:pPr>
            <a:r>
              <a:rPr lang="en-US" sz="2100" spc="4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pour une PME de vente de cosmétiques en ligne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06236" y="8122310"/>
            <a:ext cx="7159198" cy="113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4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Année universitaire : 2025-2026</a:t>
            </a:r>
          </a:p>
          <a:p>
            <a:pPr algn="l">
              <a:lnSpc>
                <a:spcPts val="2940"/>
              </a:lnSpc>
            </a:pPr>
            <a:r>
              <a:rPr lang="en-US" sz="2100" spc="4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Licence 3 – P</a:t>
            </a:r>
            <a:r>
              <a:rPr lang="en-US" sz="2100" spc="4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rojet SI / PGI</a:t>
            </a:r>
          </a:p>
          <a:p>
            <a:pPr algn="l">
              <a:lnSpc>
                <a:spcPts val="2940"/>
              </a:lnSpc>
            </a:pPr>
            <a:r>
              <a:rPr lang="en-US" sz="2100" spc="4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Fatou Sarr, Akida Yattassaye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31914" y="5143564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3"/>
                </a:lnTo>
                <a:lnTo>
                  <a:pt x="0" y="331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31914" y="6363323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31914" y="7583082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238720" y="1028700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6" y="0"/>
                </a:lnTo>
                <a:lnTo>
                  <a:pt x="1970096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303743" y="3129900"/>
            <a:ext cx="7968515" cy="8673213"/>
          </a:xfrm>
          <a:custGeom>
            <a:avLst/>
            <a:gdLst/>
            <a:ahLst/>
            <a:cxnLst/>
            <a:rect r="r" b="b" t="t" l="l"/>
            <a:pathLst>
              <a:path h="8673213" w="7968515">
                <a:moveTo>
                  <a:pt x="0" y="0"/>
                </a:moveTo>
                <a:lnTo>
                  <a:pt x="7968514" y="0"/>
                </a:lnTo>
                <a:lnTo>
                  <a:pt x="7968514" y="8673213"/>
                </a:lnTo>
                <a:lnTo>
                  <a:pt x="0" y="86732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28750">
            <a:off x="1640841" y="1038504"/>
            <a:ext cx="1856748" cy="5490385"/>
          </a:xfrm>
          <a:custGeom>
            <a:avLst/>
            <a:gdLst/>
            <a:ahLst/>
            <a:cxnLst/>
            <a:rect r="r" b="b" t="t" l="l"/>
            <a:pathLst>
              <a:path h="5490385" w="1856748">
                <a:moveTo>
                  <a:pt x="0" y="0"/>
                </a:moveTo>
                <a:lnTo>
                  <a:pt x="1856748" y="0"/>
                </a:lnTo>
                <a:lnTo>
                  <a:pt x="1856748" y="5490385"/>
                </a:lnTo>
                <a:lnTo>
                  <a:pt x="0" y="5490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04328" y="3895831"/>
            <a:ext cx="9598448" cy="589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2"/>
              </a:lnSpc>
              <a:spcBef>
                <a:spcPct val="0"/>
              </a:spcBef>
            </a:pPr>
            <a:r>
              <a:rPr lang="en-US" b="true" sz="7272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2.</a:t>
            </a:r>
            <a:r>
              <a:rPr lang="en-US" b="true" sz="7272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 Analyse</a:t>
            </a:r>
          </a:p>
          <a:p>
            <a:pPr algn="l" marL="0" indent="0" lvl="0">
              <a:lnSpc>
                <a:spcPts val="6272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6272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6272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6272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6272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6272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809688" y="5427072"/>
            <a:ext cx="9907756" cy="403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95"/>
              </a:lnSpc>
              <a:spcBef>
                <a:spcPct val="0"/>
              </a:spcBef>
            </a:pPr>
            <a:r>
              <a:rPr lang="en-US" b="true" sz="5095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2.1</a:t>
            </a:r>
            <a:r>
              <a:rPr lang="en-US" b="true" sz="5095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 Spécifications fonctionnelles générales (SFG)</a:t>
            </a:r>
          </a:p>
          <a:p>
            <a:pPr algn="l" marL="0" indent="0" lvl="0">
              <a:lnSpc>
                <a:spcPts val="5095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095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095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0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4616" y="6001915"/>
            <a:ext cx="310473" cy="310473"/>
          </a:xfrm>
          <a:custGeom>
            <a:avLst/>
            <a:gdLst/>
            <a:ahLst/>
            <a:cxnLst/>
            <a:rect r="r" b="b" t="t" l="l"/>
            <a:pathLst>
              <a:path h="310473" w="310473">
                <a:moveTo>
                  <a:pt x="0" y="0"/>
                </a:moveTo>
                <a:lnTo>
                  <a:pt x="310473" y="0"/>
                </a:lnTo>
                <a:lnTo>
                  <a:pt x="310473" y="310474"/>
                </a:lnTo>
                <a:lnTo>
                  <a:pt x="0" y="310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569428" y="702739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6" y="0"/>
                </a:lnTo>
                <a:lnTo>
                  <a:pt x="1970096" y="651922"/>
                </a:lnTo>
                <a:lnTo>
                  <a:pt x="0" y="651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39524" y="3560192"/>
            <a:ext cx="3302127" cy="8229600"/>
          </a:xfrm>
          <a:custGeom>
            <a:avLst/>
            <a:gdLst/>
            <a:ahLst/>
            <a:cxnLst/>
            <a:rect r="r" b="b" t="t" l="l"/>
            <a:pathLst>
              <a:path h="8229600" w="3302127">
                <a:moveTo>
                  <a:pt x="0" y="0"/>
                </a:moveTo>
                <a:lnTo>
                  <a:pt x="3302127" y="0"/>
                </a:lnTo>
                <a:lnTo>
                  <a:pt x="33021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0031" y="369688"/>
            <a:ext cx="7833969" cy="9917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1"/>
              </a:lnSpc>
            </a:pPr>
            <a:r>
              <a:rPr lang="en-US" b="true" sz="21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Phras</a:t>
            </a:r>
            <a:r>
              <a:rPr lang="en-US" b="true" sz="21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 clé</a:t>
            </a: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Décrire globalement les fonctionnalités du système.</a:t>
            </a:r>
          </a:p>
          <a:p>
            <a:pPr algn="l" marL="0" indent="0" lvl="0">
              <a:lnSpc>
                <a:spcPts val="3051"/>
              </a:lnSpc>
            </a:pPr>
            <a:r>
              <a:rPr lang="en-US" b="true" sz="21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Livrable </a:t>
            </a: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Document de SFG.</a:t>
            </a:r>
          </a:p>
          <a:p>
            <a:pPr algn="l" marL="0" indent="0" lvl="0">
              <a:lnSpc>
                <a:spcPts val="3051"/>
              </a:lnSpc>
            </a:pPr>
            <a:r>
              <a:rPr lang="en-US" b="true" sz="21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Explication </a:t>
            </a: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Vue d’ensemble des fonctionnalités principales du PGI, sans entrer dans les détails techniques.</a:t>
            </a:r>
          </a:p>
          <a:p>
            <a:pPr algn="l" marL="0" indent="0" lvl="0">
              <a:lnSpc>
                <a:spcPts val="3051"/>
              </a:lnSpc>
            </a:pPr>
          </a:p>
          <a:p>
            <a:pPr algn="l" marL="0" indent="0" lvl="0">
              <a:lnSpc>
                <a:spcPts val="3051"/>
              </a:lnSpc>
            </a:pPr>
            <a:r>
              <a:rPr lang="en-US" b="true" sz="21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Contenu adapté :</a:t>
            </a:r>
          </a:p>
          <a:p>
            <a:pPr algn="l" marL="0" indent="0" lvl="0">
              <a:lnSpc>
                <a:spcPts val="3051"/>
              </a:lnSpc>
            </a:pPr>
          </a:p>
          <a:p>
            <a:pPr algn="l" marL="0" indent="0" lvl="0">
              <a:lnSpc>
                <a:spcPts val="3051"/>
              </a:lnSpc>
            </a:pPr>
            <a:r>
              <a:rPr lang="en-US" b="true" sz="21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Le PGI CosméBeauté doit permettre :</a:t>
            </a:r>
          </a:p>
          <a:p>
            <a:pPr algn="l" marL="0" indent="0" lvl="0">
              <a:lnSpc>
                <a:spcPts val="3051"/>
              </a:lnSpc>
            </a:pPr>
          </a:p>
          <a:p>
            <a:pPr algn="l">
              <a:lnSpc>
                <a:spcPts val="3051"/>
              </a:lnSpc>
            </a:pP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 gérer les ventes en ligne (</a:t>
            </a: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sit</a:t>
            </a: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e-</a:t>
            </a: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</a:t>
            </a: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rce) et éventuellement en boutique.</a:t>
            </a:r>
          </a:p>
          <a:p>
            <a:pPr algn="l">
              <a:lnSpc>
                <a:spcPts val="3051"/>
              </a:lnSpc>
            </a:pPr>
          </a:p>
          <a:p>
            <a:pPr algn="l">
              <a:lnSpc>
                <a:spcPts val="3051"/>
              </a:lnSpc>
            </a:pP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 suivre les stocks avec les entrées, s</a:t>
            </a: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ortie</a:t>
            </a: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s, inventaires et alertes de seuil.</a:t>
            </a:r>
          </a:p>
          <a:p>
            <a:pPr algn="l">
              <a:lnSpc>
                <a:spcPts val="3051"/>
              </a:lnSpc>
            </a:pPr>
          </a:p>
          <a:p>
            <a:pPr algn="l" marL="0" indent="0" lvl="0">
              <a:lnSpc>
                <a:spcPts val="3051"/>
              </a:lnSpc>
            </a:pP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 gérer les achats fournisseurs : commandes, réceptions, factures.</a:t>
            </a:r>
          </a:p>
          <a:p>
            <a:pPr algn="l" marL="0" indent="0" lvl="0">
              <a:lnSpc>
                <a:spcPts val="3051"/>
              </a:lnSpc>
            </a:pPr>
          </a:p>
          <a:p>
            <a:pPr algn="l" marL="0" indent="0" lvl="0">
              <a:lnSpc>
                <a:spcPts val="3051"/>
              </a:lnSpc>
            </a:pP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 suivre les ressources h</a:t>
            </a: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</a:t>
            </a: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</a:t>
            </a: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</a:t>
            </a: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dossiers salariés, paie simplifiée, congés.</a:t>
            </a:r>
          </a:p>
          <a:p>
            <a:pPr algn="l" marL="0" indent="0" lvl="0">
              <a:lnSpc>
                <a:spcPts val="3051"/>
              </a:lnSpc>
            </a:pPr>
          </a:p>
          <a:p>
            <a:pPr algn="l">
              <a:lnSpc>
                <a:spcPts val="3051"/>
              </a:lnSpc>
            </a:pPr>
            <a:r>
              <a:rPr lang="en-US" sz="2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 fournir un tableau de bord global (ventes, stocks, achats, RH).</a:t>
            </a:r>
          </a:p>
          <a:p>
            <a:pPr algn="l">
              <a:lnSpc>
                <a:spcPts val="3051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9433302" y="1982312"/>
            <a:ext cx="8854698" cy="6758739"/>
            <a:chOff x="0" y="0"/>
            <a:chExt cx="1023471" cy="7812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3471" cy="781210"/>
            </a:xfrm>
            <a:custGeom>
              <a:avLst/>
              <a:gdLst/>
              <a:ahLst/>
              <a:cxnLst/>
              <a:rect r="r" b="b" t="t" l="l"/>
              <a:pathLst>
                <a:path h="781210" w="1023471">
                  <a:moveTo>
                    <a:pt x="43716" y="0"/>
                  </a:moveTo>
                  <a:lnTo>
                    <a:pt x="979755" y="0"/>
                  </a:lnTo>
                  <a:cubicBezTo>
                    <a:pt x="1003899" y="0"/>
                    <a:pt x="1023471" y="19573"/>
                    <a:pt x="1023471" y="43716"/>
                  </a:cubicBezTo>
                  <a:lnTo>
                    <a:pt x="1023471" y="737493"/>
                  </a:lnTo>
                  <a:cubicBezTo>
                    <a:pt x="1023471" y="749088"/>
                    <a:pt x="1018866" y="760207"/>
                    <a:pt x="1010667" y="768405"/>
                  </a:cubicBezTo>
                  <a:cubicBezTo>
                    <a:pt x="1002469" y="776604"/>
                    <a:pt x="991349" y="781210"/>
                    <a:pt x="979755" y="781210"/>
                  </a:cubicBezTo>
                  <a:lnTo>
                    <a:pt x="43716" y="781210"/>
                  </a:lnTo>
                  <a:cubicBezTo>
                    <a:pt x="19573" y="781210"/>
                    <a:pt x="0" y="761637"/>
                    <a:pt x="0" y="737493"/>
                  </a:cubicBezTo>
                  <a:lnTo>
                    <a:pt x="0" y="43716"/>
                  </a:lnTo>
                  <a:cubicBezTo>
                    <a:pt x="0" y="32122"/>
                    <a:pt x="4606" y="21003"/>
                    <a:pt x="12804" y="12804"/>
                  </a:cubicBezTo>
                  <a:cubicBezTo>
                    <a:pt x="21003" y="4606"/>
                    <a:pt x="32122" y="0"/>
                    <a:pt x="43716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-14494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5540" y="4266976"/>
            <a:ext cx="3302127" cy="8229600"/>
          </a:xfrm>
          <a:custGeom>
            <a:avLst/>
            <a:gdLst/>
            <a:ahLst/>
            <a:cxnLst/>
            <a:rect r="r" b="b" t="t" l="l"/>
            <a:pathLst>
              <a:path h="8229600" w="3302127">
                <a:moveTo>
                  <a:pt x="0" y="0"/>
                </a:moveTo>
                <a:lnTo>
                  <a:pt x="3302127" y="0"/>
                </a:lnTo>
                <a:lnTo>
                  <a:pt x="33021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31914" y="5143564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3"/>
                </a:lnTo>
                <a:lnTo>
                  <a:pt x="0" y="331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31914" y="6363323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31914" y="7583082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238720" y="1028700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6" y="0"/>
                </a:lnTo>
                <a:lnTo>
                  <a:pt x="1970096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38720" y="4785558"/>
            <a:ext cx="7968515" cy="8673213"/>
          </a:xfrm>
          <a:custGeom>
            <a:avLst/>
            <a:gdLst/>
            <a:ahLst/>
            <a:cxnLst/>
            <a:rect r="r" b="b" t="t" l="l"/>
            <a:pathLst>
              <a:path h="8673213" w="7968515">
                <a:moveTo>
                  <a:pt x="0" y="0"/>
                </a:moveTo>
                <a:lnTo>
                  <a:pt x="7968515" y="0"/>
                </a:lnTo>
                <a:lnTo>
                  <a:pt x="7968515" y="8673214"/>
                </a:lnTo>
                <a:lnTo>
                  <a:pt x="0" y="8673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28750">
            <a:off x="1640841" y="1038504"/>
            <a:ext cx="1856748" cy="5490385"/>
          </a:xfrm>
          <a:custGeom>
            <a:avLst/>
            <a:gdLst/>
            <a:ahLst/>
            <a:cxnLst/>
            <a:rect r="r" b="b" t="t" l="l"/>
            <a:pathLst>
              <a:path h="5490385" w="1856748">
                <a:moveTo>
                  <a:pt x="0" y="0"/>
                </a:moveTo>
                <a:lnTo>
                  <a:pt x="1856748" y="0"/>
                </a:lnTo>
                <a:lnTo>
                  <a:pt x="1856748" y="5490385"/>
                </a:lnTo>
                <a:lnTo>
                  <a:pt x="0" y="5490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53051" y="3283002"/>
            <a:ext cx="12419991" cy="3639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45"/>
              </a:lnSpc>
              <a:spcBef>
                <a:spcPct val="0"/>
              </a:spcBef>
            </a:pPr>
            <a:r>
              <a:rPr lang="en-US" b="true" sz="6745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2.2</a:t>
            </a:r>
            <a:r>
              <a:rPr lang="en-US" b="true" sz="6745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 Spécifications fonctionnelles détaillées (SFD)</a:t>
            </a:r>
          </a:p>
          <a:p>
            <a:pPr algn="l" marL="0" indent="0" lvl="0">
              <a:lnSpc>
                <a:spcPts val="67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4616" y="6001915"/>
            <a:ext cx="310473" cy="310473"/>
          </a:xfrm>
          <a:custGeom>
            <a:avLst/>
            <a:gdLst/>
            <a:ahLst/>
            <a:cxnLst/>
            <a:rect r="r" b="b" t="t" l="l"/>
            <a:pathLst>
              <a:path h="310473" w="310473">
                <a:moveTo>
                  <a:pt x="0" y="0"/>
                </a:moveTo>
                <a:lnTo>
                  <a:pt x="310473" y="0"/>
                </a:lnTo>
                <a:lnTo>
                  <a:pt x="310473" y="310474"/>
                </a:lnTo>
                <a:lnTo>
                  <a:pt x="0" y="310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850902" y="376777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7" y="0"/>
                </a:lnTo>
                <a:lnTo>
                  <a:pt x="1970097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39524" y="3560192"/>
            <a:ext cx="3302127" cy="8229600"/>
          </a:xfrm>
          <a:custGeom>
            <a:avLst/>
            <a:gdLst/>
            <a:ahLst/>
            <a:cxnLst/>
            <a:rect r="r" b="b" t="t" l="l"/>
            <a:pathLst>
              <a:path h="8229600" w="3302127">
                <a:moveTo>
                  <a:pt x="0" y="0"/>
                </a:moveTo>
                <a:lnTo>
                  <a:pt x="3302127" y="0"/>
                </a:lnTo>
                <a:lnTo>
                  <a:pt x="33021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42367"/>
            <a:ext cx="10616414" cy="1004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3"/>
              </a:lnSpc>
            </a:pPr>
            <a:r>
              <a:rPr lang="en-US" sz="16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b="true" sz="166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hras</a:t>
            </a:r>
            <a:r>
              <a:rPr lang="en-US" b="true" sz="166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 clé</a:t>
            </a:r>
            <a:r>
              <a:rPr lang="en-US" sz="16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Détailler chaque fonctionnalité avec les règles de gestion et scénarios.</a:t>
            </a:r>
          </a:p>
          <a:p>
            <a:pPr algn="l" marL="0" indent="0" lvl="0">
              <a:lnSpc>
                <a:spcPts val="2333"/>
              </a:lnSpc>
            </a:pPr>
            <a:r>
              <a:rPr lang="en-US" b="true" sz="166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Livrable </a:t>
            </a:r>
            <a:r>
              <a:rPr lang="en-US" sz="16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Document de SFD.</a:t>
            </a:r>
          </a:p>
          <a:p>
            <a:pPr algn="l" marL="0" indent="0" lvl="0">
              <a:lnSpc>
                <a:spcPts val="2333"/>
              </a:lnSpc>
            </a:pPr>
            <a:r>
              <a:rPr lang="en-US" b="true" sz="166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Explication </a:t>
            </a:r>
            <a:r>
              <a:rPr lang="en-US" sz="16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Sert de référence aux développeurs, avec cas d’utilisation et règles métier.</a:t>
            </a:r>
          </a:p>
          <a:p>
            <a:pPr algn="l" marL="0" indent="0" lvl="0">
              <a:lnSpc>
                <a:spcPts val="2333"/>
              </a:lnSpc>
            </a:pPr>
          </a:p>
          <a:p>
            <a:pPr algn="l" marL="0" indent="0" lvl="0">
              <a:lnSpc>
                <a:spcPts val="2333"/>
              </a:lnSpc>
            </a:pPr>
            <a:r>
              <a:rPr lang="en-US" b="true" sz="166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Contenu adapté :</a:t>
            </a:r>
          </a:p>
          <a:p>
            <a:pPr algn="l" marL="0" indent="0" lvl="0">
              <a:lnSpc>
                <a:spcPts val="2333"/>
              </a:lnSpc>
            </a:pPr>
          </a:p>
          <a:p>
            <a:pPr algn="l" marL="0" indent="0" lvl="0">
              <a:lnSpc>
                <a:spcPts val="2333"/>
              </a:lnSpc>
            </a:pPr>
            <a:r>
              <a:rPr lang="en-US" b="true" sz="166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Module Ventes :</a:t>
            </a:r>
          </a:p>
          <a:p>
            <a:pPr algn="l" marL="0" indent="0" lvl="0">
              <a:lnSpc>
                <a:spcPts val="2333"/>
              </a:lnSpc>
            </a:pPr>
          </a:p>
          <a:p>
            <a:pPr algn="l" marL="0" indent="0" lvl="0">
              <a:lnSpc>
                <a:spcPts val="2333"/>
              </a:lnSpc>
            </a:pPr>
            <a:r>
              <a:rPr lang="en-US" b="true" sz="166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Règle </a:t>
            </a:r>
            <a:r>
              <a:rPr lang="en-US" sz="16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la commande n’est validée qu’après confirmation du paiement.</a:t>
            </a:r>
          </a:p>
          <a:p>
            <a:pPr algn="l" marL="0" indent="0" lvl="0">
              <a:lnSpc>
                <a:spcPts val="2333"/>
              </a:lnSpc>
            </a:pPr>
          </a:p>
          <a:p>
            <a:pPr algn="l" marL="0" indent="0" lvl="0">
              <a:lnSpc>
                <a:spcPts val="2333"/>
              </a:lnSpc>
            </a:pPr>
            <a:r>
              <a:rPr lang="en-US" b="true" sz="166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 d’usage</a:t>
            </a:r>
            <a:r>
              <a:rPr lang="en-US" sz="16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un client commande un coffret de soins → le stock est mis à jour → une facture est générée automatiquement.</a:t>
            </a:r>
          </a:p>
          <a:p>
            <a:pPr algn="l" marL="0" indent="0" lvl="0">
              <a:lnSpc>
                <a:spcPts val="2333"/>
              </a:lnSpc>
            </a:pPr>
          </a:p>
          <a:p>
            <a:pPr algn="l" marL="0" indent="0" lvl="0">
              <a:lnSpc>
                <a:spcPts val="2333"/>
              </a:lnSpc>
            </a:pPr>
            <a:r>
              <a:rPr lang="en-US" sz="16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Module Achats :</a:t>
            </a:r>
          </a:p>
          <a:p>
            <a:pPr algn="l" marL="0" indent="0" lvl="0">
              <a:lnSpc>
                <a:spcPts val="2333"/>
              </a:lnSpc>
            </a:pPr>
          </a:p>
          <a:p>
            <a:pPr algn="l">
              <a:lnSpc>
                <a:spcPts val="2333"/>
              </a:lnSpc>
            </a:pPr>
            <a:r>
              <a:rPr lang="en-US" sz="166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Règle </a:t>
            </a:r>
            <a:r>
              <a:rPr lang="en-US" sz="16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une commande fournisseur est déclenchée dès que le stock passe sous le seuil minimum.</a:t>
            </a:r>
          </a:p>
          <a:p>
            <a:pPr algn="l">
              <a:lnSpc>
                <a:spcPts val="2333"/>
              </a:lnSpc>
            </a:pPr>
          </a:p>
          <a:p>
            <a:pPr algn="l" marL="0" indent="0" lvl="0">
              <a:lnSpc>
                <a:spcPts val="2333"/>
              </a:lnSpc>
            </a:pPr>
            <a:r>
              <a:rPr lang="en-US" b="true" sz="166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</a:t>
            </a:r>
            <a:r>
              <a:rPr lang="en-US" b="true" sz="166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 d’usag</a:t>
            </a:r>
            <a:r>
              <a:rPr lang="en-US" sz="16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 : le stock d’un sérum passe sous le seuil → le système propose une commande fournisseur.</a:t>
            </a:r>
          </a:p>
          <a:p>
            <a:pPr algn="l" marL="0" indent="0" lvl="0">
              <a:lnSpc>
                <a:spcPts val="2333"/>
              </a:lnSpc>
            </a:pPr>
          </a:p>
          <a:p>
            <a:pPr algn="l" marL="0" indent="0" lvl="0">
              <a:lnSpc>
                <a:spcPts val="2333"/>
              </a:lnSpc>
            </a:pPr>
            <a:r>
              <a:rPr lang="en-US" b="true" sz="166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Module Stocks :</a:t>
            </a:r>
          </a:p>
          <a:p>
            <a:pPr algn="l" marL="0" indent="0" lvl="0">
              <a:lnSpc>
                <a:spcPts val="2333"/>
              </a:lnSpc>
            </a:pPr>
          </a:p>
          <a:p>
            <a:pPr algn="l">
              <a:lnSpc>
                <a:spcPts val="2333"/>
              </a:lnSpc>
            </a:pPr>
            <a:r>
              <a:rPr lang="en-US" sz="166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Règle </a:t>
            </a:r>
            <a:r>
              <a:rPr lang="en-US" sz="16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tout retour client doit être réintégré manuellement après contrôle qualité.</a:t>
            </a:r>
          </a:p>
          <a:p>
            <a:pPr algn="l">
              <a:lnSpc>
                <a:spcPts val="2333"/>
              </a:lnSpc>
            </a:pPr>
          </a:p>
          <a:p>
            <a:pPr algn="l" marL="0" indent="0" lvl="0">
              <a:lnSpc>
                <a:spcPts val="2333"/>
              </a:lnSpc>
            </a:pPr>
            <a:r>
              <a:rPr lang="en-US" b="true" sz="166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 d’usag</a:t>
            </a:r>
            <a:r>
              <a:rPr lang="en-US" b="true" sz="166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  <a:r>
              <a:rPr lang="en-US" sz="16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un produit retourné abîmé n’est pas remis en stock mais enregistré comme perte.</a:t>
            </a:r>
          </a:p>
          <a:p>
            <a:pPr algn="l" marL="0" indent="0" lvl="0">
              <a:lnSpc>
                <a:spcPts val="2333"/>
              </a:lnSpc>
            </a:pPr>
          </a:p>
          <a:p>
            <a:pPr algn="l" marL="0" indent="0" lvl="0">
              <a:lnSpc>
                <a:spcPts val="2333"/>
              </a:lnSpc>
            </a:pPr>
            <a:r>
              <a:rPr lang="en-US" b="true" sz="166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Module RH :</a:t>
            </a:r>
          </a:p>
          <a:p>
            <a:pPr algn="l" marL="0" indent="0" lvl="0">
              <a:lnSpc>
                <a:spcPts val="2333"/>
              </a:lnSpc>
            </a:pPr>
          </a:p>
          <a:p>
            <a:pPr algn="l" marL="0" indent="0" lvl="0">
              <a:lnSpc>
                <a:spcPts val="2333"/>
              </a:lnSpc>
            </a:pPr>
            <a:r>
              <a:rPr lang="en-US" b="true" sz="166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Règle </a:t>
            </a:r>
            <a:r>
              <a:rPr lang="en-US" sz="16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chaque salarié a un identifiant unique ; les absences doivent être validées par le responsable hiérarchique.</a:t>
            </a:r>
          </a:p>
          <a:p>
            <a:pPr algn="l" marL="0" indent="0" lvl="0">
              <a:lnSpc>
                <a:spcPts val="2333"/>
              </a:lnSpc>
            </a:pPr>
          </a:p>
          <a:p>
            <a:pPr algn="l">
              <a:lnSpc>
                <a:spcPts val="2333"/>
              </a:lnSpc>
            </a:pPr>
            <a:r>
              <a:rPr lang="en-US" sz="166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 d’usage</a:t>
            </a:r>
            <a:r>
              <a:rPr lang="en-US" sz="16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un salarié pose des congés → demande envoyée → validation par responsable → mise à jour du solde de congés.</a:t>
            </a:r>
          </a:p>
          <a:p>
            <a:pPr algn="l">
              <a:lnSpc>
                <a:spcPts val="2333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1904462" y="1826405"/>
            <a:ext cx="9616475" cy="7177938"/>
            <a:chOff x="0" y="0"/>
            <a:chExt cx="1040792" cy="7768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0792" cy="776869"/>
            </a:xfrm>
            <a:custGeom>
              <a:avLst/>
              <a:gdLst/>
              <a:ahLst/>
              <a:cxnLst/>
              <a:rect r="r" b="b" t="t" l="l"/>
              <a:pathLst>
                <a:path h="776869" w="1040792">
                  <a:moveTo>
                    <a:pt x="24152" y="0"/>
                  </a:moveTo>
                  <a:lnTo>
                    <a:pt x="1016640" y="0"/>
                  </a:lnTo>
                  <a:cubicBezTo>
                    <a:pt x="1023046" y="0"/>
                    <a:pt x="1029189" y="2545"/>
                    <a:pt x="1033718" y="7074"/>
                  </a:cubicBezTo>
                  <a:cubicBezTo>
                    <a:pt x="1038248" y="11603"/>
                    <a:pt x="1040792" y="17747"/>
                    <a:pt x="1040792" y="24152"/>
                  </a:cubicBezTo>
                  <a:lnTo>
                    <a:pt x="1040792" y="752717"/>
                  </a:lnTo>
                  <a:cubicBezTo>
                    <a:pt x="1040792" y="766056"/>
                    <a:pt x="1029979" y="776869"/>
                    <a:pt x="1016640" y="776869"/>
                  </a:cubicBezTo>
                  <a:lnTo>
                    <a:pt x="24152" y="776869"/>
                  </a:lnTo>
                  <a:cubicBezTo>
                    <a:pt x="17747" y="776869"/>
                    <a:pt x="11603" y="774325"/>
                    <a:pt x="7074" y="769795"/>
                  </a:cubicBezTo>
                  <a:cubicBezTo>
                    <a:pt x="2545" y="765266"/>
                    <a:pt x="0" y="759123"/>
                    <a:pt x="0" y="752717"/>
                  </a:cubicBezTo>
                  <a:lnTo>
                    <a:pt x="0" y="24152"/>
                  </a:lnTo>
                  <a:cubicBezTo>
                    <a:pt x="0" y="17747"/>
                    <a:pt x="2545" y="11603"/>
                    <a:pt x="7074" y="7074"/>
                  </a:cubicBezTo>
                  <a:cubicBezTo>
                    <a:pt x="11603" y="2545"/>
                    <a:pt x="17747" y="0"/>
                    <a:pt x="24152" y="0"/>
                  </a:cubicBezTo>
                  <a:close/>
                </a:path>
              </a:pathLst>
            </a:custGeom>
            <a:blipFill>
              <a:blip r:embed="rId8"/>
              <a:stretch>
                <a:fillRect l="-5981" t="0" r="-5981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608236" y="6700106"/>
            <a:ext cx="3302127" cy="8229600"/>
          </a:xfrm>
          <a:custGeom>
            <a:avLst/>
            <a:gdLst/>
            <a:ahLst/>
            <a:cxnLst/>
            <a:rect r="r" b="b" t="t" l="l"/>
            <a:pathLst>
              <a:path h="8229600" w="3302127">
                <a:moveTo>
                  <a:pt x="0" y="0"/>
                </a:moveTo>
                <a:lnTo>
                  <a:pt x="3302128" y="0"/>
                </a:lnTo>
                <a:lnTo>
                  <a:pt x="330212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31914" y="5143564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3"/>
                </a:lnTo>
                <a:lnTo>
                  <a:pt x="0" y="331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31914" y="6363323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31914" y="7583082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238720" y="1028700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6" y="0"/>
                </a:lnTo>
                <a:lnTo>
                  <a:pt x="1970096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38720" y="4785558"/>
            <a:ext cx="7968515" cy="8673213"/>
          </a:xfrm>
          <a:custGeom>
            <a:avLst/>
            <a:gdLst/>
            <a:ahLst/>
            <a:cxnLst/>
            <a:rect r="r" b="b" t="t" l="l"/>
            <a:pathLst>
              <a:path h="8673213" w="7968515">
                <a:moveTo>
                  <a:pt x="0" y="0"/>
                </a:moveTo>
                <a:lnTo>
                  <a:pt x="7968515" y="0"/>
                </a:lnTo>
                <a:lnTo>
                  <a:pt x="7968515" y="8673214"/>
                </a:lnTo>
                <a:lnTo>
                  <a:pt x="0" y="8673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28750">
            <a:off x="1640841" y="1038504"/>
            <a:ext cx="1856748" cy="5490385"/>
          </a:xfrm>
          <a:custGeom>
            <a:avLst/>
            <a:gdLst/>
            <a:ahLst/>
            <a:cxnLst/>
            <a:rect r="r" b="b" t="t" l="l"/>
            <a:pathLst>
              <a:path h="5490385" w="1856748">
                <a:moveTo>
                  <a:pt x="0" y="0"/>
                </a:moveTo>
                <a:lnTo>
                  <a:pt x="1856748" y="0"/>
                </a:lnTo>
                <a:lnTo>
                  <a:pt x="1856748" y="5490385"/>
                </a:lnTo>
                <a:lnTo>
                  <a:pt x="0" y="5490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53051" y="3283002"/>
            <a:ext cx="12419991" cy="193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45"/>
              </a:lnSpc>
              <a:spcBef>
                <a:spcPct val="0"/>
              </a:spcBef>
            </a:pPr>
            <a:r>
              <a:rPr lang="en-US" b="true" sz="6745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2.3</a:t>
            </a:r>
            <a:r>
              <a:rPr lang="en-US" b="true" sz="6745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 Spécifications techniques</a:t>
            </a:r>
          </a:p>
          <a:p>
            <a:pPr algn="l" marL="0" indent="0" lvl="0">
              <a:lnSpc>
                <a:spcPts val="67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25339" y="2336849"/>
            <a:ext cx="5233961" cy="5598527"/>
            <a:chOff x="0" y="0"/>
            <a:chExt cx="1069836" cy="11443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69836" cy="1144354"/>
            </a:xfrm>
            <a:custGeom>
              <a:avLst/>
              <a:gdLst/>
              <a:ahLst/>
              <a:cxnLst/>
              <a:rect r="r" b="b" t="t" l="l"/>
              <a:pathLst>
                <a:path h="1144354" w="1069836">
                  <a:moveTo>
                    <a:pt x="76917" y="0"/>
                  </a:moveTo>
                  <a:lnTo>
                    <a:pt x="992919" y="0"/>
                  </a:lnTo>
                  <a:cubicBezTo>
                    <a:pt x="1035399" y="0"/>
                    <a:pt x="1069836" y="34437"/>
                    <a:pt x="1069836" y="76917"/>
                  </a:cubicBezTo>
                  <a:lnTo>
                    <a:pt x="1069836" y="1067438"/>
                  </a:lnTo>
                  <a:cubicBezTo>
                    <a:pt x="1069836" y="1109918"/>
                    <a:pt x="1035399" y="1144354"/>
                    <a:pt x="992919" y="1144354"/>
                  </a:cubicBezTo>
                  <a:lnTo>
                    <a:pt x="76917" y="1144354"/>
                  </a:lnTo>
                  <a:cubicBezTo>
                    <a:pt x="34437" y="1144354"/>
                    <a:pt x="0" y="1109918"/>
                    <a:pt x="0" y="1067438"/>
                  </a:cubicBezTo>
                  <a:lnTo>
                    <a:pt x="0" y="76917"/>
                  </a:lnTo>
                  <a:cubicBezTo>
                    <a:pt x="0" y="34437"/>
                    <a:pt x="34437" y="0"/>
                    <a:pt x="76917" y="0"/>
                  </a:cubicBezTo>
                  <a:close/>
                </a:path>
              </a:pathLst>
            </a:custGeom>
            <a:blipFill>
              <a:blip r:embed="rId3"/>
              <a:stretch>
                <a:fillRect l="-16749" t="0" r="-16749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264616" y="6001915"/>
            <a:ext cx="310473" cy="310473"/>
          </a:xfrm>
          <a:custGeom>
            <a:avLst/>
            <a:gdLst/>
            <a:ahLst/>
            <a:cxnLst/>
            <a:rect r="r" b="b" t="t" l="l"/>
            <a:pathLst>
              <a:path h="310473" w="310473">
                <a:moveTo>
                  <a:pt x="0" y="0"/>
                </a:moveTo>
                <a:lnTo>
                  <a:pt x="310473" y="0"/>
                </a:lnTo>
                <a:lnTo>
                  <a:pt x="310473" y="310474"/>
                </a:lnTo>
                <a:lnTo>
                  <a:pt x="0" y="310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220492" y="1174482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6" y="0"/>
                </a:lnTo>
                <a:lnTo>
                  <a:pt x="1970096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39524" y="3560192"/>
            <a:ext cx="3302127" cy="8229600"/>
          </a:xfrm>
          <a:custGeom>
            <a:avLst/>
            <a:gdLst/>
            <a:ahLst/>
            <a:cxnLst/>
            <a:rect r="r" b="b" t="t" l="l"/>
            <a:pathLst>
              <a:path h="8229600" w="3302127">
                <a:moveTo>
                  <a:pt x="0" y="0"/>
                </a:moveTo>
                <a:lnTo>
                  <a:pt x="3302127" y="0"/>
                </a:lnTo>
                <a:lnTo>
                  <a:pt x="33021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52500"/>
            <a:ext cx="10502117" cy="905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59"/>
              </a:lnSpc>
            </a:pPr>
            <a:r>
              <a:rPr lang="en-US" b="true" sz="268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Phras</a:t>
            </a:r>
            <a:r>
              <a:rPr lang="en-US" b="true" sz="268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 clé 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Définir l’architecture, les technologies et les choix techniques.</a:t>
            </a:r>
          </a:p>
          <a:p>
            <a:pPr algn="l" marL="0" indent="0" lvl="0">
              <a:lnSpc>
                <a:spcPts val="3759"/>
              </a:lnSpc>
            </a:pPr>
            <a:r>
              <a:rPr lang="en-US" b="true" sz="268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Livrable 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Dossier technique.</a:t>
            </a:r>
          </a:p>
          <a:p>
            <a:pPr algn="l" marL="0" indent="0" lvl="0">
              <a:lnSpc>
                <a:spcPts val="3759"/>
              </a:lnSpc>
            </a:pPr>
            <a:r>
              <a:rPr lang="en-US" b="true" sz="268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Explication 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Contient les décisions sur les la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gag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s,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né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la sécurité et les performances.</a:t>
            </a:r>
          </a:p>
          <a:p>
            <a:pPr algn="l" marL="0" indent="0" lvl="0">
              <a:lnSpc>
                <a:spcPts val="3759"/>
              </a:lnSpc>
            </a:pPr>
          </a:p>
          <a:p>
            <a:pPr algn="l" marL="0" indent="0" lvl="0">
              <a:lnSpc>
                <a:spcPts val="3759"/>
              </a:lnSpc>
            </a:pPr>
            <a:r>
              <a:rPr lang="en-US" b="true" sz="268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Contenu adapté :</a:t>
            </a:r>
          </a:p>
          <a:p>
            <a:pPr algn="l" marL="0" indent="0" lvl="0">
              <a:lnSpc>
                <a:spcPts val="3759"/>
              </a:lnSpc>
            </a:pPr>
          </a:p>
          <a:p>
            <a:pPr algn="l" marL="0" indent="0" lvl="0">
              <a:lnSpc>
                <a:spcPts val="3759"/>
              </a:lnSpc>
            </a:pPr>
            <a:r>
              <a:rPr lang="en-US" b="true" sz="268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PGI choisi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Odoo (version communautaire).</a:t>
            </a:r>
          </a:p>
          <a:p>
            <a:pPr algn="l" marL="0" indent="0" lvl="0">
              <a:lnSpc>
                <a:spcPts val="3759"/>
              </a:lnSpc>
            </a:pPr>
          </a:p>
          <a:p>
            <a:pPr algn="l">
              <a:lnSpc>
                <a:spcPts val="3759"/>
              </a:lnSpc>
            </a:pPr>
            <a:r>
              <a:rPr lang="en-US" sz="268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Langage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Python.</a:t>
            </a:r>
          </a:p>
          <a:p>
            <a:pPr algn="l">
              <a:lnSpc>
                <a:spcPts val="3759"/>
              </a:lnSpc>
            </a:pPr>
          </a:p>
          <a:p>
            <a:pPr algn="l" marL="0" indent="0" lvl="0">
              <a:lnSpc>
                <a:spcPts val="3759"/>
              </a:lnSpc>
            </a:pPr>
            <a:r>
              <a:rPr lang="en-US" b="true" sz="268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</a:t>
            </a:r>
            <a:r>
              <a:rPr lang="en-US" b="true" sz="268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 de données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SQL.</a:t>
            </a:r>
          </a:p>
          <a:p>
            <a:pPr algn="l" marL="0" indent="0" lvl="0">
              <a:lnSpc>
                <a:spcPts val="3759"/>
              </a:lnSpc>
            </a:pPr>
          </a:p>
          <a:p>
            <a:pPr algn="l">
              <a:lnSpc>
                <a:spcPts val="3759"/>
              </a:lnSpc>
            </a:pPr>
            <a:r>
              <a:rPr lang="en-US" sz="268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Serveur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Ubuntu Server hébergé chez OVH.</a:t>
            </a:r>
          </a:p>
          <a:p>
            <a:pPr algn="l">
              <a:lnSpc>
                <a:spcPts val="3759"/>
              </a:lnSpc>
            </a:pPr>
          </a:p>
          <a:p>
            <a:pPr algn="l">
              <a:lnSpc>
                <a:spcPts val="3759"/>
              </a:lnSpc>
            </a:pPr>
            <a:r>
              <a:rPr lang="en-US" sz="268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Séc</a:t>
            </a:r>
            <a:r>
              <a:rPr lang="en-US" sz="2685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urité 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HTTPS, pare-feu, authentification par mot de passe fort,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sa</a:t>
            </a:r>
            <a:r>
              <a:rPr lang="en-US" sz="26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uvegarde automatique quotidienne des données.</a:t>
            </a:r>
          </a:p>
          <a:p>
            <a:pPr algn="l">
              <a:lnSpc>
                <a:spcPts val="375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31914" y="5143564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3"/>
                </a:lnTo>
                <a:lnTo>
                  <a:pt x="0" y="331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31914" y="6363323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31914" y="7583082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238720" y="1028700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6" y="0"/>
                </a:lnTo>
                <a:lnTo>
                  <a:pt x="1970096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38720" y="4785558"/>
            <a:ext cx="7968515" cy="8673213"/>
          </a:xfrm>
          <a:custGeom>
            <a:avLst/>
            <a:gdLst/>
            <a:ahLst/>
            <a:cxnLst/>
            <a:rect r="r" b="b" t="t" l="l"/>
            <a:pathLst>
              <a:path h="8673213" w="7968515">
                <a:moveTo>
                  <a:pt x="0" y="0"/>
                </a:moveTo>
                <a:lnTo>
                  <a:pt x="7968515" y="0"/>
                </a:lnTo>
                <a:lnTo>
                  <a:pt x="7968515" y="8673214"/>
                </a:lnTo>
                <a:lnTo>
                  <a:pt x="0" y="8673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28750">
            <a:off x="1640841" y="1038504"/>
            <a:ext cx="1856748" cy="5490385"/>
          </a:xfrm>
          <a:custGeom>
            <a:avLst/>
            <a:gdLst/>
            <a:ahLst/>
            <a:cxnLst/>
            <a:rect r="r" b="b" t="t" l="l"/>
            <a:pathLst>
              <a:path h="5490385" w="1856748">
                <a:moveTo>
                  <a:pt x="0" y="0"/>
                </a:moveTo>
                <a:lnTo>
                  <a:pt x="1856748" y="0"/>
                </a:lnTo>
                <a:lnTo>
                  <a:pt x="1856748" y="5490385"/>
                </a:lnTo>
                <a:lnTo>
                  <a:pt x="0" y="5490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53051" y="3283002"/>
            <a:ext cx="12419991" cy="193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45"/>
              </a:lnSpc>
              <a:spcBef>
                <a:spcPct val="0"/>
              </a:spcBef>
            </a:pPr>
            <a:r>
              <a:rPr lang="en-US" b="true" sz="6745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2.4</a:t>
            </a:r>
            <a:r>
              <a:rPr lang="en-US" b="true" sz="6745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 Modèles UML</a:t>
            </a:r>
          </a:p>
          <a:p>
            <a:pPr algn="l" marL="0" indent="0" lvl="0">
              <a:lnSpc>
                <a:spcPts val="67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4616" y="6001915"/>
            <a:ext cx="310473" cy="310473"/>
          </a:xfrm>
          <a:custGeom>
            <a:avLst/>
            <a:gdLst/>
            <a:ahLst/>
            <a:cxnLst/>
            <a:rect r="r" b="b" t="t" l="l"/>
            <a:pathLst>
              <a:path h="310473" w="310473">
                <a:moveTo>
                  <a:pt x="0" y="0"/>
                </a:moveTo>
                <a:lnTo>
                  <a:pt x="310473" y="0"/>
                </a:lnTo>
                <a:lnTo>
                  <a:pt x="310473" y="310474"/>
                </a:lnTo>
                <a:lnTo>
                  <a:pt x="0" y="310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220492" y="1174482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6" y="0"/>
                </a:lnTo>
                <a:lnTo>
                  <a:pt x="1970096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26409" y="-946403"/>
            <a:ext cx="3302127" cy="8229600"/>
          </a:xfrm>
          <a:custGeom>
            <a:avLst/>
            <a:gdLst/>
            <a:ahLst/>
            <a:cxnLst/>
            <a:rect r="r" b="b" t="t" l="l"/>
            <a:pathLst>
              <a:path h="8229600" w="3302127">
                <a:moveTo>
                  <a:pt x="0" y="0"/>
                </a:moveTo>
                <a:lnTo>
                  <a:pt x="3302127" y="0"/>
                </a:lnTo>
                <a:lnTo>
                  <a:pt x="33021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5345" y="161248"/>
            <a:ext cx="10148773" cy="1012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2"/>
              </a:lnSpc>
            </a:pPr>
            <a:r>
              <a:rPr lang="en-US" b="true" sz="259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Phras</a:t>
            </a:r>
            <a:r>
              <a:rPr lang="en-US" b="true" sz="259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 clé</a:t>
            </a: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Représenter graphiquement les éléments du système et leurs interactions.</a:t>
            </a:r>
          </a:p>
          <a:p>
            <a:pPr algn="l" marL="0" indent="0" lvl="0">
              <a:lnSpc>
                <a:spcPts val="3632"/>
              </a:lnSpc>
            </a:pPr>
            <a:r>
              <a:rPr lang="en-US" b="true" sz="259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Livrable</a:t>
            </a: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Diagrammes UML (cas d’utilisation, classes, séquence).</a:t>
            </a:r>
          </a:p>
          <a:p>
            <a:pPr algn="l" marL="0" indent="0" lvl="0">
              <a:lnSpc>
                <a:spcPts val="3632"/>
              </a:lnSpc>
            </a:pPr>
            <a:r>
              <a:rPr lang="en-US" b="true" sz="259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Explication </a:t>
            </a: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Aident à comprendre le fonctionnement fonctionnel et technique avant le développement.</a:t>
            </a:r>
          </a:p>
          <a:p>
            <a:pPr algn="l" marL="0" indent="0" lvl="0">
              <a:lnSpc>
                <a:spcPts val="3632"/>
              </a:lnSpc>
            </a:pPr>
          </a:p>
          <a:p>
            <a:pPr algn="l" marL="0" indent="0" lvl="0">
              <a:lnSpc>
                <a:spcPts val="3632"/>
              </a:lnSpc>
            </a:pPr>
            <a:r>
              <a:rPr lang="en-US" b="true" sz="259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Contenu adapté :</a:t>
            </a:r>
          </a:p>
          <a:p>
            <a:pPr algn="l" marL="0" indent="0" lvl="0">
              <a:lnSpc>
                <a:spcPts val="3632"/>
              </a:lnSpc>
            </a:pPr>
          </a:p>
          <a:p>
            <a:pPr algn="l" marL="0" indent="0" lvl="0">
              <a:lnSpc>
                <a:spcPts val="3632"/>
              </a:lnSpc>
            </a:pPr>
            <a:r>
              <a:rPr lang="en-US" b="true" sz="259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Diagramme de cas d’utilisation </a:t>
            </a: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0" indent="0" lvl="0">
              <a:lnSpc>
                <a:spcPts val="3632"/>
              </a:lnSpc>
            </a:pPr>
          </a:p>
          <a:p>
            <a:pPr algn="l">
              <a:lnSpc>
                <a:spcPts val="3632"/>
              </a:lnSpc>
            </a:pPr>
            <a:r>
              <a:rPr lang="en-US" sz="259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Acteurs </a:t>
            </a: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client, vendeur, gestionnaire de stock, responsable RH.</a:t>
            </a:r>
          </a:p>
          <a:p>
            <a:pPr algn="l">
              <a:lnSpc>
                <a:spcPts val="3632"/>
              </a:lnSpc>
            </a:pPr>
          </a:p>
          <a:p>
            <a:pPr algn="l">
              <a:lnSpc>
                <a:spcPts val="3632"/>
              </a:lnSpc>
            </a:pPr>
            <a:r>
              <a:rPr lang="en-US" sz="259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</a:t>
            </a:r>
            <a:r>
              <a:rPr lang="en-US" sz="259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 d’utilisation</a:t>
            </a: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passer commande, mettre à jour stock, valider paie, gérer les congés.</a:t>
            </a:r>
          </a:p>
          <a:p>
            <a:pPr algn="l">
              <a:lnSpc>
                <a:spcPts val="3632"/>
              </a:lnSpc>
            </a:pPr>
          </a:p>
          <a:p>
            <a:pPr algn="l" marL="0" indent="0" lvl="0">
              <a:lnSpc>
                <a:spcPts val="3632"/>
              </a:lnSpc>
            </a:pPr>
            <a:r>
              <a:rPr lang="en-US" b="true" sz="259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b="true" sz="259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iagramme de classes :</a:t>
            </a:r>
          </a:p>
          <a:p>
            <a:pPr algn="l" marL="0" indent="0" lvl="0">
              <a:lnSpc>
                <a:spcPts val="3632"/>
              </a:lnSpc>
            </a:pPr>
          </a:p>
          <a:p>
            <a:pPr algn="l">
              <a:lnSpc>
                <a:spcPts val="3632"/>
              </a:lnSpc>
            </a:pPr>
            <a:r>
              <a:rPr lang="en-US" sz="259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Classes principales</a:t>
            </a: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Produit, Commande, Client, Employé, Fournisseur, Facture.</a:t>
            </a:r>
          </a:p>
          <a:p>
            <a:pPr algn="l">
              <a:lnSpc>
                <a:spcPts val="3632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1177473" y="2533864"/>
            <a:ext cx="8770813" cy="5447194"/>
            <a:chOff x="0" y="0"/>
            <a:chExt cx="665268" cy="4131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5268" cy="413171"/>
            </a:xfrm>
            <a:custGeom>
              <a:avLst/>
              <a:gdLst/>
              <a:ahLst/>
              <a:cxnLst/>
              <a:rect r="r" b="b" t="t" l="l"/>
              <a:pathLst>
                <a:path h="413171" w="665268">
                  <a:moveTo>
                    <a:pt x="44135" y="0"/>
                  </a:moveTo>
                  <a:lnTo>
                    <a:pt x="621134" y="0"/>
                  </a:lnTo>
                  <a:cubicBezTo>
                    <a:pt x="632839" y="0"/>
                    <a:pt x="644065" y="4650"/>
                    <a:pt x="652341" y="12927"/>
                  </a:cubicBezTo>
                  <a:cubicBezTo>
                    <a:pt x="660618" y="21204"/>
                    <a:pt x="665268" y="32429"/>
                    <a:pt x="665268" y="44135"/>
                  </a:cubicBezTo>
                  <a:lnTo>
                    <a:pt x="665268" y="369036"/>
                  </a:lnTo>
                  <a:cubicBezTo>
                    <a:pt x="665268" y="380742"/>
                    <a:pt x="660618" y="391967"/>
                    <a:pt x="652341" y="400244"/>
                  </a:cubicBezTo>
                  <a:cubicBezTo>
                    <a:pt x="644065" y="408521"/>
                    <a:pt x="632839" y="413171"/>
                    <a:pt x="621134" y="413171"/>
                  </a:cubicBezTo>
                  <a:lnTo>
                    <a:pt x="44135" y="413171"/>
                  </a:lnTo>
                  <a:cubicBezTo>
                    <a:pt x="32429" y="413171"/>
                    <a:pt x="21204" y="408521"/>
                    <a:pt x="12927" y="400244"/>
                  </a:cubicBezTo>
                  <a:cubicBezTo>
                    <a:pt x="4650" y="391967"/>
                    <a:pt x="0" y="380742"/>
                    <a:pt x="0" y="369036"/>
                  </a:cubicBezTo>
                  <a:lnTo>
                    <a:pt x="0" y="44135"/>
                  </a:lnTo>
                  <a:cubicBezTo>
                    <a:pt x="0" y="32429"/>
                    <a:pt x="4650" y="21204"/>
                    <a:pt x="12927" y="12927"/>
                  </a:cubicBezTo>
                  <a:cubicBezTo>
                    <a:pt x="21204" y="4650"/>
                    <a:pt x="32429" y="0"/>
                    <a:pt x="44135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3688" r="0" b="-3688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05540" y="5011751"/>
            <a:ext cx="3302127" cy="8229600"/>
          </a:xfrm>
          <a:custGeom>
            <a:avLst/>
            <a:gdLst/>
            <a:ahLst/>
            <a:cxnLst/>
            <a:rect r="r" b="b" t="t" l="l"/>
            <a:pathLst>
              <a:path h="8229600" w="3302127">
                <a:moveTo>
                  <a:pt x="0" y="0"/>
                </a:moveTo>
                <a:lnTo>
                  <a:pt x="3302127" y="0"/>
                </a:lnTo>
                <a:lnTo>
                  <a:pt x="33021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31914" y="5143564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3"/>
                </a:lnTo>
                <a:lnTo>
                  <a:pt x="0" y="331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31914" y="6363323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31914" y="7583082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238720" y="1028700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6" y="0"/>
                </a:lnTo>
                <a:lnTo>
                  <a:pt x="1970096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38720" y="4785558"/>
            <a:ext cx="7968515" cy="8673213"/>
          </a:xfrm>
          <a:custGeom>
            <a:avLst/>
            <a:gdLst/>
            <a:ahLst/>
            <a:cxnLst/>
            <a:rect r="r" b="b" t="t" l="l"/>
            <a:pathLst>
              <a:path h="8673213" w="7968515">
                <a:moveTo>
                  <a:pt x="0" y="0"/>
                </a:moveTo>
                <a:lnTo>
                  <a:pt x="7968515" y="0"/>
                </a:lnTo>
                <a:lnTo>
                  <a:pt x="7968515" y="8673214"/>
                </a:lnTo>
                <a:lnTo>
                  <a:pt x="0" y="8673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28750">
            <a:off x="1640841" y="1038504"/>
            <a:ext cx="1856748" cy="5490385"/>
          </a:xfrm>
          <a:custGeom>
            <a:avLst/>
            <a:gdLst/>
            <a:ahLst/>
            <a:cxnLst/>
            <a:rect r="r" b="b" t="t" l="l"/>
            <a:pathLst>
              <a:path h="5490385" w="1856748">
                <a:moveTo>
                  <a:pt x="0" y="0"/>
                </a:moveTo>
                <a:lnTo>
                  <a:pt x="1856748" y="0"/>
                </a:lnTo>
                <a:lnTo>
                  <a:pt x="1856748" y="5490385"/>
                </a:lnTo>
                <a:lnTo>
                  <a:pt x="0" y="5490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78067" y="3717022"/>
            <a:ext cx="12419991" cy="193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45"/>
              </a:lnSpc>
              <a:spcBef>
                <a:spcPct val="0"/>
              </a:spcBef>
            </a:pPr>
            <a:r>
              <a:rPr lang="en-US" b="true" sz="6745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3.</a:t>
            </a:r>
            <a:r>
              <a:rPr lang="en-US" b="true" sz="6745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 Conception</a:t>
            </a:r>
          </a:p>
          <a:p>
            <a:pPr algn="l" marL="0" indent="0" lvl="0">
              <a:lnSpc>
                <a:spcPts val="6745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621042" y="5242456"/>
            <a:ext cx="16608670" cy="193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45"/>
              </a:lnSpc>
              <a:spcBef>
                <a:spcPct val="0"/>
              </a:spcBef>
            </a:pPr>
            <a:r>
              <a:rPr lang="en-US" b="true" sz="6745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3.1</a:t>
            </a:r>
            <a:r>
              <a:rPr lang="en-US" b="true" sz="6745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 Conception architecturale</a:t>
            </a:r>
          </a:p>
          <a:p>
            <a:pPr algn="l" marL="0" indent="0" lvl="0">
              <a:lnSpc>
                <a:spcPts val="67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4616" y="6001915"/>
            <a:ext cx="310473" cy="310473"/>
          </a:xfrm>
          <a:custGeom>
            <a:avLst/>
            <a:gdLst/>
            <a:ahLst/>
            <a:cxnLst/>
            <a:rect r="r" b="b" t="t" l="l"/>
            <a:pathLst>
              <a:path h="310473" w="310473">
                <a:moveTo>
                  <a:pt x="0" y="0"/>
                </a:moveTo>
                <a:lnTo>
                  <a:pt x="310473" y="0"/>
                </a:lnTo>
                <a:lnTo>
                  <a:pt x="310473" y="310474"/>
                </a:lnTo>
                <a:lnTo>
                  <a:pt x="0" y="310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783426" y="637407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7" y="0"/>
                </a:lnTo>
                <a:lnTo>
                  <a:pt x="1970097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39524" y="3560192"/>
            <a:ext cx="3302127" cy="8229600"/>
          </a:xfrm>
          <a:custGeom>
            <a:avLst/>
            <a:gdLst/>
            <a:ahLst/>
            <a:cxnLst/>
            <a:rect r="r" b="b" t="t" l="l"/>
            <a:pathLst>
              <a:path h="8229600" w="3302127">
                <a:moveTo>
                  <a:pt x="0" y="0"/>
                </a:moveTo>
                <a:lnTo>
                  <a:pt x="3302127" y="0"/>
                </a:lnTo>
                <a:lnTo>
                  <a:pt x="33021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70732"/>
            <a:ext cx="10148773" cy="8687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2"/>
              </a:lnSpc>
            </a:pP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b="true" sz="259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hras</a:t>
            </a:r>
            <a:r>
              <a:rPr lang="en-US" b="true" sz="259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 clé</a:t>
            </a: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Définir l’architecture globale du système.</a:t>
            </a:r>
          </a:p>
          <a:p>
            <a:pPr algn="l" marL="0" indent="0" lvl="0">
              <a:lnSpc>
                <a:spcPts val="3632"/>
              </a:lnSpc>
            </a:pPr>
            <a:r>
              <a:rPr lang="en-US" b="true" sz="259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Livrable</a:t>
            </a: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Schéma d’architecture logique et physique.</a:t>
            </a:r>
          </a:p>
          <a:p>
            <a:pPr algn="l" marL="0" indent="0" lvl="0">
              <a:lnSpc>
                <a:spcPts val="3632"/>
              </a:lnSpc>
            </a:pPr>
            <a:r>
              <a:rPr lang="en-US" b="true" sz="259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Explication </a:t>
            </a: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Décrit la répartition des composants et la manière dont ils communiquent.</a:t>
            </a:r>
          </a:p>
          <a:p>
            <a:pPr algn="l" marL="0" indent="0" lvl="0">
              <a:lnSpc>
                <a:spcPts val="3632"/>
              </a:lnSpc>
            </a:pPr>
          </a:p>
          <a:p>
            <a:pPr algn="l" marL="0" indent="0" lvl="0">
              <a:lnSpc>
                <a:spcPts val="3632"/>
              </a:lnSpc>
            </a:pPr>
            <a:r>
              <a:rPr lang="en-US" b="true" sz="259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Contenu adapté :</a:t>
            </a:r>
          </a:p>
          <a:p>
            <a:pPr algn="l" marL="0" indent="0" lvl="0">
              <a:lnSpc>
                <a:spcPts val="3632"/>
              </a:lnSpc>
            </a:pPr>
          </a:p>
          <a:p>
            <a:pPr algn="l" marL="0" indent="0" lvl="0">
              <a:lnSpc>
                <a:spcPts val="3632"/>
              </a:lnSpc>
            </a:pPr>
            <a:r>
              <a:rPr lang="en-US" b="true" sz="259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Architecture logique :</a:t>
            </a:r>
          </a:p>
          <a:p>
            <a:pPr algn="l" marL="0" indent="0" lvl="0">
              <a:lnSpc>
                <a:spcPts val="3632"/>
              </a:lnSpc>
            </a:pPr>
          </a:p>
          <a:p>
            <a:pPr algn="l" marL="0" indent="0" lvl="0">
              <a:lnSpc>
                <a:spcPts val="3632"/>
              </a:lnSpc>
            </a:pPr>
            <a:r>
              <a:rPr lang="en-US" b="true" sz="259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Front-end</a:t>
            </a: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site e-commerce Prestashop.</a:t>
            </a:r>
          </a:p>
          <a:p>
            <a:pPr algn="l" marL="0" indent="0" lvl="0">
              <a:lnSpc>
                <a:spcPts val="3632"/>
              </a:lnSpc>
            </a:pPr>
          </a:p>
          <a:p>
            <a:pPr algn="l" marL="0" indent="0" lvl="0">
              <a:lnSpc>
                <a:spcPts val="3632"/>
              </a:lnSpc>
            </a:pPr>
            <a:r>
              <a:rPr lang="en-US" b="true" sz="259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Back-end</a:t>
            </a: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PGI Odoo.</a:t>
            </a:r>
          </a:p>
          <a:p>
            <a:pPr algn="l" marL="0" indent="0" lvl="0">
              <a:lnSpc>
                <a:spcPts val="3632"/>
              </a:lnSpc>
            </a:pPr>
          </a:p>
          <a:p>
            <a:pPr algn="l">
              <a:lnSpc>
                <a:spcPts val="3632"/>
              </a:lnSpc>
            </a:pP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Base de données PostgreSQL.</a:t>
            </a:r>
          </a:p>
          <a:p>
            <a:pPr algn="l">
              <a:lnSpc>
                <a:spcPts val="3632"/>
              </a:lnSpc>
            </a:pPr>
          </a:p>
          <a:p>
            <a:pPr algn="l">
              <a:lnSpc>
                <a:spcPts val="3632"/>
              </a:lnSpc>
            </a:pPr>
            <a:r>
              <a:rPr lang="en-US" sz="259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Comm</a:t>
            </a:r>
            <a:r>
              <a:rPr lang="en-US" sz="259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unication</a:t>
            </a: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API REST entre le site Prestashop et Odoo.</a:t>
            </a:r>
          </a:p>
          <a:p>
            <a:pPr algn="l">
              <a:lnSpc>
                <a:spcPts val="3632"/>
              </a:lnSpc>
            </a:pPr>
          </a:p>
          <a:p>
            <a:pPr algn="l">
              <a:lnSpc>
                <a:spcPts val="3632"/>
              </a:lnSpc>
            </a:pPr>
            <a:r>
              <a:rPr lang="en-US" sz="259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Sécur</a:t>
            </a:r>
            <a:r>
              <a:rPr lang="en-US" sz="259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ité</a:t>
            </a:r>
            <a:r>
              <a:rPr lang="en-US" sz="259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pare-feu, accès restreints à l’interface d’administration, sauvegardes quotidiennes.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144000" y="2110313"/>
            <a:ext cx="7850411" cy="5019381"/>
            <a:chOff x="0" y="0"/>
            <a:chExt cx="1023471" cy="6543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3471" cy="654385"/>
            </a:xfrm>
            <a:custGeom>
              <a:avLst/>
              <a:gdLst/>
              <a:ahLst/>
              <a:cxnLst/>
              <a:rect r="r" b="b" t="t" l="l"/>
              <a:pathLst>
                <a:path h="654385" w="1023471">
                  <a:moveTo>
                    <a:pt x="49309" y="0"/>
                  </a:moveTo>
                  <a:lnTo>
                    <a:pt x="974162" y="0"/>
                  </a:lnTo>
                  <a:cubicBezTo>
                    <a:pt x="1001395" y="0"/>
                    <a:pt x="1023471" y="22076"/>
                    <a:pt x="1023471" y="49309"/>
                  </a:cubicBezTo>
                  <a:lnTo>
                    <a:pt x="1023471" y="605076"/>
                  </a:lnTo>
                  <a:cubicBezTo>
                    <a:pt x="1023471" y="632309"/>
                    <a:pt x="1001395" y="654385"/>
                    <a:pt x="974162" y="654385"/>
                  </a:cubicBezTo>
                  <a:lnTo>
                    <a:pt x="49309" y="654385"/>
                  </a:lnTo>
                  <a:cubicBezTo>
                    <a:pt x="22076" y="654385"/>
                    <a:pt x="0" y="632309"/>
                    <a:pt x="0" y="605076"/>
                  </a:cubicBezTo>
                  <a:lnTo>
                    <a:pt x="0" y="49309"/>
                  </a:lnTo>
                  <a:cubicBezTo>
                    <a:pt x="0" y="22076"/>
                    <a:pt x="22076" y="0"/>
                    <a:pt x="49309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2133" r="0" b="-2133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4753523" y="3774191"/>
            <a:ext cx="3302127" cy="8229600"/>
          </a:xfrm>
          <a:custGeom>
            <a:avLst/>
            <a:gdLst/>
            <a:ahLst/>
            <a:cxnLst/>
            <a:rect r="r" b="b" t="t" l="l"/>
            <a:pathLst>
              <a:path h="8229600" w="3302127">
                <a:moveTo>
                  <a:pt x="0" y="0"/>
                </a:moveTo>
                <a:lnTo>
                  <a:pt x="3302127" y="0"/>
                </a:lnTo>
                <a:lnTo>
                  <a:pt x="33021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08867" y="387475"/>
            <a:ext cx="6472138" cy="2778322"/>
            <a:chOff x="0" y="0"/>
            <a:chExt cx="983359" cy="4221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3359" cy="422131"/>
            </a:xfrm>
            <a:custGeom>
              <a:avLst/>
              <a:gdLst/>
              <a:ahLst/>
              <a:cxnLst/>
              <a:rect r="r" b="b" t="t" l="l"/>
              <a:pathLst>
                <a:path h="422131" w="983359">
                  <a:moveTo>
                    <a:pt x="62202" y="0"/>
                  </a:moveTo>
                  <a:lnTo>
                    <a:pt x="921157" y="0"/>
                  </a:lnTo>
                  <a:cubicBezTo>
                    <a:pt x="937654" y="0"/>
                    <a:pt x="953475" y="6553"/>
                    <a:pt x="965141" y="18219"/>
                  </a:cubicBezTo>
                  <a:cubicBezTo>
                    <a:pt x="976806" y="29884"/>
                    <a:pt x="983359" y="45705"/>
                    <a:pt x="983359" y="62202"/>
                  </a:cubicBezTo>
                  <a:lnTo>
                    <a:pt x="983359" y="359929"/>
                  </a:lnTo>
                  <a:cubicBezTo>
                    <a:pt x="983359" y="394282"/>
                    <a:pt x="955510" y="422131"/>
                    <a:pt x="921157" y="422131"/>
                  </a:cubicBezTo>
                  <a:lnTo>
                    <a:pt x="62202" y="422131"/>
                  </a:lnTo>
                  <a:cubicBezTo>
                    <a:pt x="27849" y="422131"/>
                    <a:pt x="0" y="394282"/>
                    <a:pt x="0" y="359929"/>
                  </a:cubicBezTo>
                  <a:lnTo>
                    <a:pt x="0" y="62202"/>
                  </a:lnTo>
                  <a:cubicBezTo>
                    <a:pt x="0" y="27849"/>
                    <a:pt x="27849" y="0"/>
                    <a:pt x="6220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7650" r="0" b="-2765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608867" y="3504877"/>
            <a:ext cx="6472138" cy="664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Phas</a:t>
            </a:r>
            <a:r>
              <a:rPr lang="en-US" b="true" sz="2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 initiale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1.1 Cahier des charges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1.2 Étude de faisabilité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1.3 Plan de projet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Analyse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2.1 SFG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2.2 SFD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2.3 Spécifications techniques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2.4 Modèles UML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Conception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3.1 Conception architecturale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3.2 Maquettes / Prototypes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Développement &amp; Test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4.1 Documentation technique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4.2 Plan de tests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4.3 Rapports de tests</a:t>
            </a:r>
          </a:p>
          <a:p>
            <a:pPr algn="l">
              <a:lnSpc>
                <a:spcPts val="308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289204" y="8606377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6" y="0"/>
                </a:lnTo>
                <a:lnTo>
                  <a:pt x="1970096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23492">
            <a:off x="214100" y="4217205"/>
            <a:ext cx="3171427" cy="6694304"/>
          </a:xfrm>
          <a:custGeom>
            <a:avLst/>
            <a:gdLst/>
            <a:ahLst/>
            <a:cxnLst/>
            <a:rect r="r" b="b" t="t" l="l"/>
            <a:pathLst>
              <a:path h="6694304" w="3171427">
                <a:moveTo>
                  <a:pt x="0" y="0"/>
                </a:moveTo>
                <a:lnTo>
                  <a:pt x="3171427" y="0"/>
                </a:lnTo>
                <a:lnTo>
                  <a:pt x="3171427" y="6694304"/>
                </a:lnTo>
                <a:lnTo>
                  <a:pt x="0" y="6694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9813" y="3798464"/>
            <a:ext cx="7175605" cy="4780747"/>
          </a:xfrm>
          <a:custGeom>
            <a:avLst/>
            <a:gdLst/>
            <a:ahLst/>
            <a:cxnLst/>
            <a:rect r="r" b="b" t="t" l="l"/>
            <a:pathLst>
              <a:path h="4780747" w="7175605">
                <a:moveTo>
                  <a:pt x="0" y="0"/>
                </a:moveTo>
                <a:lnTo>
                  <a:pt x="7175605" y="0"/>
                </a:lnTo>
                <a:lnTo>
                  <a:pt x="7175605" y="4780747"/>
                </a:lnTo>
                <a:lnTo>
                  <a:pt x="0" y="47807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51899" y="2264223"/>
            <a:ext cx="5676856" cy="108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00"/>
              </a:lnSpc>
              <a:spcBef>
                <a:spcPct val="0"/>
              </a:spcBef>
            </a:pPr>
            <a:r>
              <a:rPr lang="en-US" b="true" sz="6800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S</a:t>
            </a:r>
            <a:r>
              <a:rPr lang="en-US" b="true" sz="6800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om</a:t>
            </a:r>
            <a:r>
              <a:rPr lang="en-US" b="true" sz="6800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m</a:t>
            </a:r>
            <a:r>
              <a:rPr lang="en-US" b="true" sz="6800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a</a:t>
            </a:r>
            <a:r>
              <a:rPr lang="en-US" b="true" sz="6800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i</a:t>
            </a:r>
            <a:r>
              <a:rPr lang="en-US" b="true" sz="6800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re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223492">
            <a:off x="214100" y="5259225"/>
            <a:ext cx="3171427" cy="6694304"/>
          </a:xfrm>
          <a:custGeom>
            <a:avLst/>
            <a:gdLst/>
            <a:ahLst/>
            <a:cxnLst/>
            <a:rect r="r" b="b" t="t" l="l"/>
            <a:pathLst>
              <a:path h="6694304" w="3171427">
                <a:moveTo>
                  <a:pt x="0" y="0"/>
                </a:moveTo>
                <a:lnTo>
                  <a:pt x="3171427" y="0"/>
                </a:lnTo>
                <a:lnTo>
                  <a:pt x="3171427" y="6694304"/>
                </a:lnTo>
                <a:lnTo>
                  <a:pt x="0" y="6694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31914" y="5143564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3"/>
                </a:lnTo>
                <a:lnTo>
                  <a:pt x="0" y="331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31914" y="6363323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31914" y="7583082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238720" y="1028700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6" y="0"/>
                </a:lnTo>
                <a:lnTo>
                  <a:pt x="1970096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38720" y="4785558"/>
            <a:ext cx="7968515" cy="8673213"/>
          </a:xfrm>
          <a:custGeom>
            <a:avLst/>
            <a:gdLst/>
            <a:ahLst/>
            <a:cxnLst/>
            <a:rect r="r" b="b" t="t" l="l"/>
            <a:pathLst>
              <a:path h="8673213" w="7968515">
                <a:moveTo>
                  <a:pt x="0" y="0"/>
                </a:moveTo>
                <a:lnTo>
                  <a:pt x="7968515" y="0"/>
                </a:lnTo>
                <a:lnTo>
                  <a:pt x="7968515" y="8673214"/>
                </a:lnTo>
                <a:lnTo>
                  <a:pt x="0" y="8673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28750">
            <a:off x="1640841" y="1038504"/>
            <a:ext cx="1856748" cy="5490385"/>
          </a:xfrm>
          <a:custGeom>
            <a:avLst/>
            <a:gdLst/>
            <a:ahLst/>
            <a:cxnLst/>
            <a:rect r="r" b="b" t="t" l="l"/>
            <a:pathLst>
              <a:path h="5490385" w="1856748">
                <a:moveTo>
                  <a:pt x="0" y="0"/>
                </a:moveTo>
                <a:lnTo>
                  <a:pt x="1856748" y="0"/>
                </a:lnTo>
                <a:lnTo>
                  <a:pt x="1856748" y="5490385"/>
                </a:lnTo>
                <a:lnTo>
                  <a:pt x="0" y="5490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78067" y="3717022"/>
            <a:ext cx="12419991" cy="193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45"/>
              </a:lnSpc>
              <a:spcBef>
                <a:spcPct val="0"/>
              </a:spcBef>
            </a:pPr>
            <a:r>
              <a:rPr lang="en-US" b="true" sz="6745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3.2</a:t>
            </a:r>
            <a:r>
              <a:rPr lang="en-US" b="true" sz="6745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 Maquettes / Prototypes</a:t>
            </a:r>
          </a:p>
          <a:p>
            <a:pPr algn="l" marL="0" indent="0" lvl="0">
              <a:lnSpc>
                <a:spcPts val="67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4616" y="6001915"/>
            <a:ext cx="310473" cy="310473"/>
          </a:xfrm>
          <a:custGeom>
            <a:avLst/>
            <a:gdLst/>
            <a:ahLst/>
            <a:cxnLst/>
            <a:rect r="r" b="b" t="t" l="l"/>
            <a:pathLst>
              <a:path h="310473" w="310473">
                <a:moveTo>
                  <a:pt x="0" y="0"/>
                </a:moveTo>
                <a:lnTo>
                  <a:pt x="310473" y="0"/>
                </a:lnTo>
                <a:lnTo>
                  <a:pt x="310473" y="310474"/>
                </a:lnTo>
                <a:lnTo>
                  <a:pt x="0" y="310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220492" y="1174482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6" y="0"/>
                </a:lnTo>
                <a:lnTo>
                  <a:pt x="1970096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39524" y="3560192"/>
            <a:ext cx="3302127" cy="8229600"/>
          </a:xfrm>
          <a:custGeom>
            <a:avLst/>
            <a:gdLst/>
            <a:ahLst/>
            <a:cxnLst/>
            <a:rect r="r" b="b" t="t" l="l"/>
            <a:pathLst>
              <a:path h="8229600" w="3302127">
                <a:moveTo>
                  <a:pt x="0" y="0"/>
                </a:moveTo>
                <a:lnTo>
                  <a:pt x="3302127" y="0"/>
                </a:lnTo>
                <a:lnTo>
                  <a:pt x="33021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5059" y="317490"/>
            <a:ext cx="10603498" cy="956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5"/>
              </a:lnSpc>
            </a:pPr>
            <a:r>
              <a:rPr lang="en-US" b="true" sz="27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Phras</a:t>
            </a:r>
            <a:r>
              <a:rPr lang="en-US" b="true" sz="27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 clé : 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Préparer visuellement l’interface utilisateur avant le développement.</a:t>
            </a:r>
          </a:p>
          <a:p>
            <a:pPr algn="l" marL="0" indent="0" lvl="0">
              <a:lnSpc>
                <a:spcPts val="3795"/>
              </a:lnSpc>
            </a:pPr>
            <a:r>
              <a:rPr lang="en-US" b="true" sz="27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Livrable 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Maquettes d’écrans, prototypes (par exemple sur Figma).</a:t>
            </a:r>
          </a:p>
          <a:p>
            <a:pPr algn="l" marL="0" indent="0" lvl="0">
              <a:lnSpc>
                <a:spcPts val="3795"/>
              </a:lnSpc>
            </a:pPr>
            <a:r>
              <a:rPr lang="en-US" b="true" sz="27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Explication 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Permettent de valider l’ergonomie et le parcours utilisateur.</a:t>
            </a:r>
          </a:p>
          <a:p>
            <a:pPr algn="l" marL="0" indent="0" lvl="0">
              <a:lnSpc>
                <a:spcPts val="3795"/>
              </a:lnSpc>
            </a:pPr>
          </a:p>
          <a:p>
            <a:pPr algn="l" marL="0" indent="0" lvl="0">
              <a:lnSpc>
                <a:spcPts val="3795"/>
              </a:lnSpc>
            </a:pPr>
            <a:r>
              <a:rPr lang="en-US" b="true" sz="27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Contenu adapté :</a:t>
            </a:r>
          </a:p>
          <a:p>
            <a:pPr algn="l" marL="0" indent="0" lvl="0">
              <a:lnSpc>
                <a:spcPts val="3795"/>
              </a:lnSpc>
            </a:pPr>
          </a:p>
          <a:p>
            <a:pPr algn="l" marL="0" indent="0" lvl="0">
              <a:lnSpc>
                <a:spcPts val="3795"/>
              </a:lnSpc>
            </a:pP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Page d’a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cue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 av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ec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ca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logue 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 p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rod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uits (cosmétiques, soins, etc.).</a:t>
            </a:r>
          </a:p>
          <a:p>
            <a:pPr algn="l" marL="0" indent="0" lvl="0">
              <a:lnSpc>
                <a:spcPts val="3795"/>
              </a:lnSpc>
            </a:pPr>
          </a:p>
          <a:p>
            <a:pPr algn="l" marL="0" indent="0" lvl="0">
              <a:lnSpc>
                <a:spcPts val="3795"/>
              </a:lnSpc>
            </a:pP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Interf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mployé pour la saisie des ventes et la ges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tion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des commandes.</a:t>
            </a:r>
          </a:p>
          <a:p>
            <a:pPr algn="l" marL="0" indent="0" lvl="0">
              <a:lnSpc>
                <a:spcPts val="3795"/>
              </a:lnSpc>
            </a:pPr>
          </a:p>
          <a:p>
            <a:pPr algn="l">
              <a:lnSpc>
                <a:spcPts val="3795"/>
              </a:lnSpc>
            </a:pP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Tableau de bord RH (vue des salariés, absences, paie).</a:t>
            </a:r>
          </a:p>
          <a:p>
            <a:pPr algn="l">
              <a:lnSpc>
                <a:spcPts val="3795"/>
              </a:lnSpc>
            </a:pPr>
          </a:p>
          <a:p>
            <a:pPr algn="l">
              <a:lnSpc>
                <a:spcPts val="3795"/>
              </a:lnSpc>
            </a:pPr>
            <a:r>
              <a:rPr lang="en-US" sz="271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Écran de gest</a:t>
            </a:r>
            <a:r>
              <a:rPr lang="en-US" sz="271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ion de stock 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ajout / retrait de produits, inventaire, alertes de seuil.</a:t>
            </a:r>
          </a:p>
          <a:p>
            <a:pPr algn="l">
              <a:lnSpc>
                <a:spcPts val="3795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635733" y="2725979"/>
            <a:ext cx="6138215" cy="4095864"/>
          </a:xfrm>
          <a:custGeom>
            <a:avLst/>
            <a:gdLst/>
            <a:ahLst/>
            <a:cxnLst/>
            <a:rect r="r" b="b" t="t" l="l"/>
            <a:pathLst>
              <a:path h="4095864" w="6138215">
                <a:moveTo>
                  <a:pt x="0" y="0"/>
                </a:moveTo>
                <a:lnTo>
                  <a:pt x="6138215" y="0"/>
                </a:lnTo>
                <a:lnTo>
                  <a:pt x="6138215" y="4095863"/>
                </a:lnTo>
                <a:lnTo>
                  <a:pt x="0" y="40958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57173" y="5763735"/>
            <a:ext cx="3302127" cy="8229600"/>
          </a:xfrm>
          <a:custGeom>
            <a:avLst/>
            <a:gdLst/>
            <a:ahLst/>
            <a:cxnLst/>
            <a:rect r="r" b="b" t="t" l="l"/>
            <a:pathLst>
              <a:path h="8229600" w="3302127">
                <a:moveTo>
                  <a:pt x="0" y="0"/>
                </a:moveTo>
                <a:lnTo>
                  <a:pt x="3302127" y="0"/>
                </a:lnTo>
                <a:lnTo>
                  <a:pt x="33021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31914" y="5143564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3"/>
                </a:lnTo>
                <a:lnTo>
                  <a:pt x="0" y="331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31914" y="6363323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31914" y="7583082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238720" y="1028700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6" y="0"/>
                </a:lnTo>
                <a:lnTo>
                  <a:pt x="1970096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38720" y="4785558"/>
            <a:ext cx="7968515" cy="8673213"/>
          </a:xfrm>
          <a:custGeom>
            <a:avLst/>
            <a:gdLst/>
            <a:ahLst/>
            <a:cxnLst/>
            <a:rect r="r" b="b" t="t" l="l"/>
            <a:pathLst>
              <a:path h="8673213" w="7968515">
                <a:moveTo>
                  <a:pt x="0" y="0"/>
                </a:moveTo>
                <a:lnTo>
                  <a:pt x="7968515" y="0"/>
                </a:lnTo>
                <a:lnTo>
                  <a:pt x="7968515" y="8673214"/>
                </a:lnTo>
                <a:lnTo>
                  <a:pt x="0" y="8673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28750">
            <a:off x="1640841" y="1038504"/>
            <a:ext cx="1856748" cy="5490385"/>
          </a:xfrm>
          <a:custGeom>
            <a:avLst/>
            <a:gdLst/>
            <a:ahLst/>
            <a:cxnLst/>
            <a:rect r="r" b="b" t="t" l="l"/>
            <a:pathLst>
              <a:path h="5490385" w="1856748">
                <a:moveTo>
                  <a:pt x="0" y="0"/>
                </a:moveTo>
                <a:lnTo>
                  <a:pt x="1856748" y="0"/>
                </a:lnTo>
                <a:lnTo>
                  <a:pt x="1856748" y="5490385"/>
                </a:lnTo>
                <a:lnTo>
                  <a:pt x="0" y="5490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78067" y="3717022"/>
            <a:ext cx="12419991" cy="278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45"/>
              </a:lnSpc>
              <a:spcBef>
                <a:spcPct val="0"/>
              </a:spcBef>
            </a:pPr>
            <a:r>
              <a:rPr lang="en-US" b="true" sz="6745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4.</a:t>
            </a:r>
            <a:r>
              <a:rPr lang="en-US" b="true" sz="6745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 Développement &amp; Test</a:t>
            </a:r>
          </a:p>
          <a:p>
            <a:pPr algn="l" marL="0" indent="0" lvl="0">
              <a:lnSpc>
                <a:spcPts val="6745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6745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621042" y="5408022"/>
            <a:ext cx="12419991" cy="108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45"/>
              </a:lnSpc>
              <a:spcBef>
                <a:spcPct val="0"/>
              </a:spcBef>
            </a:pPr>
            <a:r>
              <a:rPr lang="en-US" b="true" sz="6745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4.1</a:t>
            </a:r>
            <a:r>
              <a:rPr lang="en-US" b="true" sz="6745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 Documentation technique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4616" y="6001915"/>
            <a:ext cx="310473" cy="310473"/>
          </a:xfrm>
          <a:custGeom>
            <a:avLst/>
            <a:gdLst/>
            <a:ahLst/>
            <a:cxnLst/>
            <a:rect r="r" b="b" t="t" l="l"/>
            <a:pathLst>
              <a:path h="310473" w="310473">
                <a:moveTo>
                  <a:pt x="0" y="0"/>
                </a:moveTo>
                <a:lnTo>
                  <a:pt x="310473" y="0"/>
                </a:lnTo>
                <a:lnTo>
                  <a:pt x="310473" y="310474"/>
                </a:lnTo>
                <a:lnTo>
                  <a:pt x="0" y="310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533463" y="408043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7" y="0"/>
                </a:lnTo>
                <a:lnTo>
                  <a:pt x="1970097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78371" y="1826405"/>
            <a:ext cx="7054337" cy="3963255"/>
          </a:xfrm>
          <a:custGeom>
            <a:avLst/>
            <a:gdLst/>
            <a:ahLst/>
            <a:cxnLst/>
            <a:rect r="r" b="b" t="t" l="l"/>
            <a:pathLst>
              <a:path h="3963255" w="7054337">
                <a:moveTo>
                  <a:pt x="0" y="0"/>
                </a:moveTo>
                <a:lnTo>
                  <a:pt x="7054337" y="0"/>
                </a:lnTo>
                <a:lnTo>
                  <a:pt x="7054337" y="3963255"/>
                </a:lnTo>
                <a:lnTo>
                  <a:pt x="0" y="39632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31843"/>
            <a:ext cx="10603498" cy="953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5"/>
              </a:lnSpc>
            </a:pPr>
            <a:r>
              <a:rPr lang="en-US" b="true" sz="27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Phras</a:t>
            </a:r>
            <a:r>
              <a:rPr lang="en-US" b="true" sz="27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 clé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Fournir un guide de développement et d’intégration.</a:t>
            </a:r>
          </a:p>
          <a:p>
            <a:pPr algn="l" marL="0" indent="0" lvl="0">
              <a:lnSpc>
                <a:spcPts val="3795"/>
              </a:lnSpc>
            </a:pPr>
            <a:r>
              <a:rPr lang="en-US" b="true" sz="27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Livrable 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Documentation développeur (API, classes, services).</a:t>
            </a:r>
          </a:p>
          <a:p>
            <a:pPr algn="l" marL="0" indent="0" lvl="0">
              <a:lnSpc>
                <a:spcPts val="3795"/>
              </a:lnSpc>
            </a:pPr>
            <a:r>
              <a:rPr lang="en-US" b="true" sz="27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Explication 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Sert à comprendre la structure du code et à faciliter la maintenance.</a:t>
            </a:r>
          </a:p>
          <a:p>
            <a:pPr algn="l" marL="0" indent="0" lvl="0">
              <a:lnSpc>
                <a:spcPts val="3795"/>
              </a:lnSpc>
            </a:pPr>
          </a:p>
          <a:p>
            <a:pPr algn="l" marL="0" indent="0" lvl="0">
              <a:lnSpc>
                <a:spcPts val="3795"/>
              </a:lnSpc>
            </a:pPr>
            <a:r>
              <a:rPr lang="en-US" b="true" sz="27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Contenu adapté :</a:t>
            </a:r>
          </a:p>
          <a:p>
            <a:pPr algn="l" marL="0" indent="0" lvl="0">
              <a:lnSpc>
                <a:spcPts val="3795"/>
              </a:lnSpc>
            </a:pPr>
          </a:p>
          <a:p>
            <a:pPr algn="l" marL="0" indent="0" lvl="0">
              <a:lnSpc>
                <a:spcPts val="3795"/>
              </a:lnSpc>
            </a:pP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Structure des modules Odoo.</a:t>
            </a:r>
          </a:p>
          <a:p>
            <a:pPr algn="l" marL="0" indent="0" lvl="0">
              <a:lnSpc>
                <a:spcPts val="3795"/>
              </a:lnSpc>
            </a:pPr>
          </a:p>
          <a:p>
            <a:pPr algn="l" marL="0" indent="0" lvl="0">
              <a:lnSpc>
                <a:spcPts val="3795"/>
              </a:lnSpc>
            </a:pPr>
            <a:r>
              <a:rPr lang="en-US" b="true" sz="27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Description des modèles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product.py, sale.py, employee.py, etc.</a:t>
            </a:r>
          </a:p>
          <a:p>
            <a:pPr algn="l" marL="0" indent="0" lvl="0">
              <a:lnSpc>
                <a:spcPts val="3795"/>
              </a:lnSpc>
            </a:pPr>
          </a:p>
          <a:p>
            <a:pPr algn="l">
              <a:lnSpc>
                <a:spcPts val="3795"/>
              </a:lnSpc>
            </a:pPr>
            <a:r>
              <a:rPr lang="en-US" sz="271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Routes API principales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/api/orders, /api/stocks, /api/employees.</a:t>
            </a:r>
          </a:p>
          <a:p>
            <a:pPr algn="l">
              <a:lnSpc>
                <a:spcPts val="3795"/>
              </a:lnSpc>
            </a:pPr>
          </a:p>
          <a:p>
            <a:pPr algn="l">
              <a:lnSpc>
                <a:spcPts val="3795"/>
              </a:lnSpc>
            </a:pP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Procédure d’installat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ion et de mise à jour des modules personnalisés.</a:t>
            </a:r>
          </a:p>
          <a:p>
            <a:pPr algn="l">
              <a:lnSpc>
                <a:spcPts val="3795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216384" y="4547211"/>
            <a:ext cx="3302127" cy="8229600"/>
          </a:xfrm>
          <a:custGeom>
            <a:avLst/>
            <a:gdLst/>
            <a:ahLst/>
            <a:cxnLst/>
            <a:rect r="r" b="b" t="t" l="l"/>
            <a:pathLst>
              <a:path h="8229600" w="3302127">
                <a:moveTo>
                  <a:pt x="0" y="0"/>
                </a:moveTo>
                <a:lnTo>
                  <a:pt x="3302127" y="0"/>
                </a:lnTo>
                <a:lnTo>
                  <a:pt x="33021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31914" y="5143564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3"/>
                </a:lnTo>
                <a:lnTo>
                  <a:pt x="0" y="331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31914" y="6363323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31914" y="7583082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238720" y="1028700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6" y="0"/>
                </a:lnTo>
                <a:lnTo>
                  <a:pt x="1970096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38720" y="4785558"/>
            <a:ext cx="7968515" cy="8673213"/>
          </a:xfrm>
          <a:custGeom>
            <a:avLst/>
            <a:gdLst/>
            <a:ahLst/>
            <a:cxnLst/>
            <a:rect r="r" b="b" t="t" l="l"/>
            <a:pathLst>
              <a:path h="8673213" w="7968515">
                <a:moveTo>
                  <a:pt x="0" y="0"/>
                </a:moveTo>
                <a:lnTo>
                  <a:pt x="7968515" y="0"/>
                </a:lnTo>
                <a:lnTo>
                  <a:pt x="7968515" y="8673214"/>
                </a:lnTo>
                <a:lnTo>
                  <a:pt x="0" y="8673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28750">
            <a:off x="1640841" y="1038504"/>
            <a:ext cx="1856748" cy="5490385"/>
          </a:xfrm>
          <a:custGeom>
            <a:avLst/>
            <a:gdLst/>
            <a:ahLst/>
            <a:cxnLst/>
            <a:rect r="r" b="b" t="t" l="l"/>
            <a:pathLst>
              <a:path h="5490385" w="1856748">
                <a:moveTo>
                  <a:pt x="0" y="0"/>
                </a:moveTo>
                <a:lnTo>
                  <a:pt x="1856748" y="0"/>
                </a:lnTo>
                <a:lnTo>
                  <a:pt x="1856748" y="5490385"/>
                </a:lnTo>
                <a:lnTo>
                  <a:pt x="0" y="5490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78067" y="3717022"/>
            <a:ext cx="12419991" cy="193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45"/>
              </a:lnSpc>
              <a:spcBef>
                <a:spcPct val="0"/>
              </a:spcBef>
            </a:pPr>
            <a:r>
              <a:rPr lang="en-US" b="true" sz="6745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4.2</a:t>
            </a:r>
            <a:r>
              <a:rPr lang="en-US" b="true" sz="6745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 Plan de tests</a:t>
            </a:r>
          </a:p>
          <a:p>
            <a:pPr algn="l" marL="0" indent="0" lvl="0">
              <a:lnSpc>
                <a:spcPts val="67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4616" y="6001915"/>
            <a:ext cx="310473" cy="310473"/>
          </a:xfrm>
          <a:custGeom>
            <a:avLst/>
            <a:gdLst/>
            <a:ahLst/>
            <a:cxnLst/>
            <a:rect r="r" b="b" t="t" l="l"/>
            <a:pathLst>
              <a:path h="310473" w="310473">
                <a:moveTo>
                  <a:pt x="0" y="0"/>
                </a:moveTo>
                <a:lnTo>
                  <a:pt x="310473" y="0"/>
                </a:lnTo>
                <a:lnTo>
                  <a:pt x="310473" y="310474"/>
                </a:lnTo>
                <a:lnTo>
                  <a:pt x="0" y="310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638140" y="415430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7" y="0"/>
                </a:lnTo>
                <a:lnTo>
                  <a:pt x="1970097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05540" y="4674126"/>
            <a:ext cx="3302127" cy="8229600"/>
          </a:xfrm>
          <a:custGeom>
            <a:avLst/>
            <a:gdLst/>
            <a:ahLst/>
            <a:cxnLst/>
            <a:rect r="r" b="b" t="t" l="l"/>
            <a:pathLst>
              <a:path h="8229600" w="3302127">
                <a:moveTo>
                  <a:pt x="0" y="0"/>
                </a:moveTo>
                <a:lnTo>
                  <a:pt x="3302127" y="0"/>
                </a:lnTo>
                <a:lnTo>
                  <a:pt x="33021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27134" y="2339918"/>
            <a:ext cx="7450510" cy="4973215"/>
          </a:xfrm>
          <a:custGeom>
            <a:avLst/>
            <a:gdLst/>
            <a:ahLst/>
            <a:cxnLst/>
            <a:rect r="r" b="b" t="t" l="l"/>
            <a:pathLst>
              <a:path h="4973215" w="7450510">
                <a:moveTo>
                  <a:pt x="0" y="0"/>
                </a:moveTo>
                <a:lnTo>
                  <a:pt x="7450511" y="0"/>
                </a:lnTo>
                <a:lnTo>
                  <a:pt x="7450511" y="4973216"/>
                </a:lnTo>
                <a:lnTo>
                  <a:pt x="0" y="49732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39230"/>
            <a:ext cx="10603498" cy="953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5"/>
              </a:lnSpc>
            </a:pPr>
            <a:r>
              <a:rPr lang="en-US" b="true" sz="27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Phras</a:t>
            </a:r>
            <a:r>
              <a:rPr lang="en-US" b="true" sz="27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 clé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Définir les stratégies de tests du système.</a:t>
            </a:r>
          </a:p>
          <a:p>
            <a:pPr algn="l" marL="0" indent="0" lvl="0">
              <a:lnSpc>
                <a:spcPts val="3795"/>
              </a:lnSpc>
            </a:pPr>
            <a:r>
              <a:rPr lang="en-US" b="true" sz="27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Livrable 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Plan de test (tests unitaires, intégration, performance, sécurité).</a:t>
            </a:r>
          </a:p>
          <a:p>
            <a:pPr algn="l" marL="0" indent="0" lvl="0">
              <a:lnSpc>
                <a:spcPts val="3795"/>
              </a:lnSpc>
            </a:pPr>
            <a:r>
              <a:rPr lang="en-US" b="true" sz="27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Explication 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Détaille les types de tests à réaliser et les critères d’acceptation.</a:t>
            </a:r>
          </a:p>
          <a:p>
            <a:pPr algn="l" marL="0" indent="0" lvl="0">
              <a:lnSpc>
                <a:spcPts val="3795"/>
              </a:lnSpc>
            </a:pPr>
          </a:p>
          <a:p>
            <a:pPr algn="l" marL="0" indent="0" lvl="0">
              <a:lnSpc>
                <a:spcPts val="3795"/>
              </a:lnSpc>
            </a:pPr>
            <a:r>
              <a:rPr lang="en-US" b="true" sz="27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Contenu adapté :</a:t>
            </a:r>
          </a:p>
          <a:p>
            <a:pPr algn="l" marL="0" indent="0" lvl="0">
              <a:lnSpc>
                <a:spcPts val="3795"/>
              </a:lnSpc>
            </a:pPr>
          </a:p>
          <a:p>
            <a:pPr algn="l" marL="0" indent="0" lvl="0">
              <a:lnSpc>
                <a:spcPts val="3795"/>
              </a:lnSpc>
            </a:pPr>
            <a:r>
              <a:rPr lang="en-US" b="true" sz="27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Tests unitaires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vérifier chaque module (ventes, achats, stocks, RH).</a:t>
            </a:r>
          </a:p>
          <a:p>
            <a:pPr algn="l" marL="0" indent="0" lvl="0">
              <a:lnSpc>
                <a:spcPts val="3795"/>
              </a:lnSpc>
            </a:pPr>
          </a:p>
          <a:p>
            <a:pPr algn="l" marL="0" indent="0" lvl="0">
              <a:lnSpc>
                <a:spcPts val="3795"/>
              </a:lnSpc>
            </a:pPr>
            <a:r>
              <a:rPr lang="en-US" b="true" sz="27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Tests d’intégration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vérifier les flux complets (ex : commande client → mise à jour stock → écriture dans PGI).</a:t>
            </a:r>
          </a:p>
          <a:p>
            <a:pPr algn="l" marL="0" indent="0" lvl="0">
              <a:lnSpc>
                <a:spcPts val="3795"/>
              </a:lnSpc>
            </a:pPr>
          </a:p>
          <a:p>
            <a:pPr algn="l">
              <a:lnSpc>
                <a:spcPts val="3795"/>
              </a:lnSpc>
            </a:pPr>
            <a:r>
              <a:rPr lang="en-US" sz="271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Tests de performance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temps de réponse &lt; 3 secondes avec 50 requêtes simultanées.</a:t>
            </a:r>
          </a:p>
          <a:p>
            <a:pPr algn="l">
              <a:lnSpc>
                <a:spcPts val="3795"/>
              </a:lnSpc>
            </a:pPr>
          </a:p>
          <a:p>
            <a:pPr algn="l">
              <a:lnSpc>
                <a:spcPts val="3795"/>
              </a:lnSpc>
            </a:pPr>
            <a:r>
              <a:rPr lang="en-US" sz="271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Tests de sécurité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c</a:t>
            </a: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ontrôle des droits par rôle, gestion des mots de passe, accès restreints à l’administration.</a:t>
            </a:r>
          </a:p>
          <a:p>
            <a:pPr algn="l">
              <a:lnSpc>
                <a:spcPts val="3795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608237" y="5504106"/>
            <a:ext cx="3302127" cy="8229600"/>
          </a:xfrm>
          <a:custGeom>
            <a:avLst/>
            <a:gdLst/>
            <a:ahLst/>
            <a:cxnLst/>
            <a:rect r="r" b="b" t="t" l="l"/>
            <a:pathLst>
              <a:path h="8229600" w="3302127">
                <a:moveTo>
                  <a:pt x="0" y="0"/>
                </a:moveTo>
                <a:lnTo>
                  <a:pt x="3302127" y="0"/>
                </a:lnTo>
                <a:lnTo>
                  <a:pt x="33021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31914" y="5143564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3"/>
                </a:lnTo>
                <a:lnTo>
                  <a:pt x="0" y="331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31914" y="6363323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31914" y="7583082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238720" y="1028700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6" y="0"/>
                </a:lnTo>
                <a:lnTo>
                  <a:pt x="1970096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38720" y="4785558"/>
            <a:ext cx="7968515" cy="8673213"/>
          </a:xfrm>
          <a:custGeom>
            <a:avLst/>
            <a:gdLst/>
            <a:ahLst/>
            <a:cxnLst/>
            <a:rect r="r" b="b" t="t" l="l"/>
            <a:pathLst>
              <a:path h="8673213" w="7968515">
                <a:moveTo>
                  <a:pt x="0" y="0"/>
                </a:moveTo>
                <a:lnTo>
                  <a:pt x="7968515" y="0"/>
                </a:lnTo>
                <a:lnTo>
                  <a:pt x="7968515" y="8673214"/>
                </a:lnTo>
                <a:lnTo>
                  <a:pt x="0" y="8673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28750">
            <a:off x="1640841" y="1038504"/>
            <a:ext cx="1856748" cy="5490385"/>
          </a:xfrm>
          <a:custGeom>
            <a:avLst/>
            <a:gdLst/>
            <a:ahLst/>
            <a:cxnLst/>
            <a:rect r="r" b="b" t="t" l="l"/>
            <a:pathLst>
              <a:path h="5490385" w="1856748">
                <a:moveTo>
                  <a:pt x="0" y="0"/>
                </a:moveTo>
                <a:lnTo>
                  <a:pt x="1856748" y="0"/>
                </a:lnTo>
                <a:lnTo>
                  <a:pt x="1856748" y="5490385"/>
                </a:lnTo>
                <a:lnTo>
                  <a:pt x="0" y="5490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78067" y="3717022"/>
            <a:ext cx="12419991" cy="193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45"/>
              </a:lnSpc>
              <a:spcBef>
                <a:spcPct val="0"/>
              </a:spcBef>
            </a:pPr>
            <a:r>
              <a:rPr lang="en-US" b="true" sz="6745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4.3</a:t>
            </a:r>
            <a:r>
              <a:rPr lang="en-US" b="true" sz="6745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 Rapports de tests</a:t>
            </a:r>
          </a:p>
          <a:p>
            <a:pPr algn="l" marL="0" indent="0" lvl="0">
              <a:lnSpc>
                <a:spcPts val="67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38262" y="5982803"/>
            <a:ext cx="479147" cy="479147"/>
          </a:xfrm>
          <a:custGeom>
            <a:avLst/>
            <a:gdLst/>
            <a:ahLst/>
            <a:cxnLst/>
            <a:rect r="r" b="b" t="t" l="l"/>
            <a:pathLst>
              <a:path h="479147" w="479147">
                <a:moveTo>
                  <a:pt x="0" y="0"/>
                </a:moveTo>
                <a:lnTo>
                  <a:pt x="479147" y="0"/>
                </a:lnTo>
                <a:lnTo>
                  <a:pt x="479147" y="479147"/>
                </a:lnTo>
                <a:lnTo>
                  <a:pt x="0" y="4791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29325" y="5975107"/>
            <a:ext cx="479147" cy="479147"/>
          </a:xfrm>
          <a:custGeom>
            <a:avLst/>
            <a:gdLst/>
            <a:ahLst/>
            <a:cxnLst/>
            <a:rect r="r" b="b" t="t" l="l"/>
            <a:pathLst>
              <a:path h="479147" w="479147">
                <a:moveTo>
                  <a:pt x="0" y="0"/>
                </a:moveTo>
                <a:lnTo>
                  <a:pt x="479146" y="0"/>
                </a:lnTo>
                <a:lnTo>
                  <a:pt x="479146" y="479146"/>
                </a:lnTo>
                <a:lnTo>
                  <a:pt x="0" y="4791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29758" y="1028700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7" y="0"/>
                </a:lnTo>
                <a:lnTo>
                  <a:pt x="1970097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85020" y="1674614"/>
            <a:ext cx="15517960" cy="172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3"/>
              </a:lnSpc>
            </a:pPr>
            <a:r>
              <a:rPr lang="en-US" b="true" sz="24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Phrase </a:t>
            </a:r>
            <a:r>
              <a:rPr lang="en-US" b="true" sz="24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clé</a:t>
            </a:r>
            <a:r>
              <a:rPr lang="en-US" sz="24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Présenter les résultats des tes</a:t>
            </a:r>
            <a:r>
              <a:rPr lang="en-US" sz="243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ts et les anomalies corrigées.</a:t>
            </a:r>
          </a:p>
          <a:p>
            <a:pPr algn="l">
              <a:lnSpc>
                <a:spcPts val="3403"/>
              </a:lnSpc>
            </a:pPr>
            <a:r>
              <a:rPr lang="en-US" b="true" sz="2430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Livrable </a:t>
            </a:r>
            <a:r>
              <a:rPr lang="en-US" sz="243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Rapport de validation.</a:t>
            </a:r>
          </a:p>
          <a:p>
            <a:pPr algn="l">
              <a:lnSpc>
                <a:spcPts val="3403"/>
              </a:lnSpc>
            </a:pPr>
            <a:r>
              <a:rPr lang="en-US" b="true" sz="2430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Explication </a:t>
            </a:r>
            <a:r>
              <a:rPr lang="en-US" sz="243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Fournit un bilan sur la qualité du système testé avant mise en production.</a:t>
            </a:r>
          </a:p>
          <a:p>
            <a:pPr algn="l">
              <a:lnSpc>
                <a:spcPts val="3403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917503" y="2324887"/>
            <a:ext cx="3857811" cy="8274126"/>
          </a:xfrm>
          <a:custGeom>
            <a:avLst/>
            <a:gdLst/>
            <a:ahLst/>
            <a:cxnLst/>
            <a:rect r="r" b="b" t="t" l="l"/>
            <a:pathLst>
              <a:path h="8274126" w="3857811">
                <a:moveTo>
                  <a:pt x="0" y="0"/>
                </a:moveTo>
                <a:lnTo>
                  <a:pt x="3857811" y="0"/>
                </a:lnTo>
                <a:lnTo>
                  <a:pt x="3857811" y="8274125"/>
                </a:lnTo>
                <a:lnTo>
                  <a:pt x="0" y="8274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4573477"/>
            <a:ext cx="15384637" cy="3776944"/>
          </a:xfrm>
          <a:custGeom>
            <a:avLst/>
            <a:gdLst/>
            <a:ahLst/>
            <a:cxnLst/>
            <a:rect r="r" b="b" t="t" l="l"/>
            <a:pathLst>
              <a:path h="3776944" w="15384637">
                <a:moveTo>
                  <a:pt x="0" y="0"/>
                </a:moveTo>
                <a:lnTo>
                  <a:pt x="15384637" y="0"/>
                </a:lnTo>
                <a:lnTo>
                  <a:pt x="15384637" y="3776945"/>
                </a:lnTo>
                <a:lnTo>
                  <a:pt x="0" y="37769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26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85020" y="3608606"/>
            <a:ext cx="15517960" cy="871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3"/>
              </a:lnSpc>
            </a:pPr>
            <a:r>
              <a:rPr lang="en-US" b="true" sz="24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</a:t>
            </a:r>
            <a:r>
              <a:rPr lang="en-US" b="true" sz="24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ntenu</a:t>
            </a:r>
            <a:r>
              <a:rPr lang="en-US" b="true" sz="2430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adapté :</a:t>
            </a:r>
          </a:p>
          <a:p>
            <a:pPr algn="l">
              <a:lnSpc>
                <a:spcPts val="340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1989" y="2543094"/>
            <a:ext cx="6655096" cy="7256931"/>
            <a:chOff x="0" y="0"/>
            <a:chExt cx="901327" cy="9828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01327" cy="982836"/>
            </a:xfrm>
            <a:custGeom>
              <a:avLst/>
              <a:gdLst/>
              <a:ahLst/>
              <a:cxnLst/>
              <a:rect r="r" b="b" t="t" l="l"/>
              <a:pathLst>
                <a:path h="982836" w="901327">
                  <a:moveTo>
                    <a:pt x="29083" y="0"/>
                  </a:moveTo>
                  <a:lnTo>
                    <a:pt x="872245" y="0"/>
                  </a:lnTo>
                  <a:cubicBezTo>
                    <a:pt x="888307" y="0"/>
                    <a:pt x="901327" y="13021"/>
                    <a:pt x="901327" y="29083"/>
                  </a:cubicBezTo>
                  <a:lnTo>
                    <a:pt x="901327" y="953754"/>
                  </a:lnTo>
                  <a:cubicBezTo>
                    <a:pt x="901327" y="969816"/>
                    <a:pt x="888307" y="982836"/>
                    <a:pt x="872245" y="982836"/>
                  </a:cubicBezTo>
                  <a:lnTo>
                    <a:pt x="29083" y="982836"/>
                  </a:lnTo>
                  <a:cubicBezTo>
                    <a:pt x="13021" y="982836"/>
                    <a:pt x="0" y="969816"/>
                    <a:pt x="0" y="953754"/>
                  </a:cubicBezTo>
                  <a:lnTo>
                    <a:pt x="0" y="29083"/>
                  </a:lnTo>
                  <a:cubicBezTo>
                    <a:pt x="0" y="13021"/>
                    <a:pt x="13021" y="0"/>
                    <a:pt x="2908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8780" r="0" b="-1878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331914" y="5143564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3"/>
                </a:lnTo>
                <a:lnTo>
                  <a:pt x="0" y="3311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1914" y="6363323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31914" y="7583082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238720" y="1028700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6" y="0"/>
                </a:lnTo>
                <a:lnTo>
                  <a:pt x="1970096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564608" y="3756610"/>
            <a:ext cx="7335369" cy="7984075"/>
          </a:xfrm>
          <a:custGeom>
            <a:avLst/>
            <a:gdLst/>
            <a:ahLst/>
            <a:cxnLst/>
            <a:rect r="r" b="b" t="t" l="l"/>
            <a:pathLst>
              <a:path h="7984075" w="7335369">
                <a:moveTo>
                  <a:pt x="0" y="0"/>
                </a:moveTo>
                <a:lnTo>
                  <a:pt x="7335369" y="0"/>
                </a:lnTo>
                <a:lnTo>
                  <a:pt x="7335369" y="7984075"/>
                </a:lnTo>
                <a:lnTo>
                  <a:pt x="0" y="79840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28750">
            <a:off x="180478" y="817284"/>
            <a:ext cx="1856748" cy="5490385"/>
          </a:xfrm>
          <a:custGeom>
            <a:avLst/>
            <a:gdLst/>
            <a:ahLst/>
            <a:cxnLst/>
            <a:rect r="r" b="b" t="t" l="l"/>
            <a:pathLst>
              <a:path h="5490385" w="1856748">
                <a:moveTo>
                  <a:pt x="0" y="0"/>
                </a:moveTo>
                <a:lnTo>
                  <a:pt x="1856748" y="0"/>
                </a:lnTo>
                <a:lnTo>
                  <a:pt x="1856748" y="5490385"/>
                </a:lnTo>
                <a:lnTo>
                  <a:pt x="0" y="54903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717320" y="2594054"/>
            <a:ext cx="9216882" cy="720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2"/>
              </a:lnSpc>
            </a:pPr>
            <a:r>
              <a:rPr lang="en-US" sz="29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CosméBeauté est une boutique de cosmétiques en ligne dont l’activité ne cesse de croître. Pour accompagner ce développement, nous avons choisi de mettre en place un P</a:t>
            </a:r>
            <a:r>
              <a:rPr lang="en-US" sz="29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rogiciel de Gestion Intégré.</a:t>
            </a:r>
          </a:p>
          <a:p>
            <a:pPr algn="l">
              <a:lnSpc>
                <a:spcPts val="4142"/>
              </a:lnSpc>
            </a:pPr>
            <a:r>
              <a:rPr lang="en-US" sz="29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 PGI a pour ambition de centraliser l’ensemble des processus majeurs : ventes, gestion du catalogue, paie</a:t>
            </a:r>
            <a:r>
              <a:rPr lang="en-US" sz="29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ment sécurisé, suivi des stocks, achats fournisseurs et gestion RH.</a:t>
            </a:r>
          </a:p>
          <a:p>
            <a:pPr algn="l">
              <a:lnSpc>
                <a:spcPts val="4142"/>
              </a:lnSpc>
            </a:pPr>
            <a:r>
              <a:rPr lang="en-US" sz="29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Grâce à cette solution unique et automatisée, l’entreprise pourra améliorer la qualité de son service, réduire les tâches répétitives et disposer d’une vision claire de sa performance au quotidien.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86915" y="423375"/>
            <a:ext cx="8477693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00"/>
              </a:lnSpc>
              <a:spcBef>
                <a:spcPct val="0"/>
              </a:spcBef>
            </a:pPr>
            <a:r>
              <a:rPr lang="en-US" b="true" sz="6800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🧴</a:t>
            </a:r>
            <a:r>
              <a:rPr lang="en-US" b="true" sz="6800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 Pro</a:t>
            </a:r>
            <a:r>
              <a:rPr lang="en-US" b="true" sz="6800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j</a:t>
            </a:r>
            <a:r>
              <a:rPr lang="en-US" b="true" sz="6800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e</a:t>
            </a:r>
            <a:r>
              <a:rPr lang="en-US" b="true" sz="6800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t PGI – Cos</a:t>
            </a:r>
            <a:r>
              <a:rPr lang="en-US" b="true" sz="6800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m</a:t>
            </a:r>
            <a:r>
              <a:rPr lang="en-US" b="true" sz="6800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éBeauté</a:t>
            </a:r>
          </a:p>
          <a:p>
            <a:pPr algn="l" marL="0" indent="0" lvl="0">
              <a:lnSpc>
                <a:spcPts val="68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6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31914" y="5143564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3"/>
                </a:lnTo>
                <a:lnTo>
                  <a:pt x="0" y="331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31914" y="6363323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31914" y="7583082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238720" y="1028700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6" y="0"/>
                </a:lnTo>
                <a:lnTo>
                  <a:pt x="1970096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38720" y="4785558"/>
            <a:ext cx="7968515" cy="8673213"/>
          </a:xfrm>
          <a:custGeom>
            <a:avLst/>
            <a:gdLst/>
            <a:ahLst/>
            <a:cxnLst/>
            <a:rect r="r" b="b" t="t" l="l"/>
            <a:pathLst>
              <a:path h="8673213" w="7968515">
                <a:moveTo>
                  <a:pt x="0" y="0"/>
                </a:moveTo>
                <a:lnTo>
                  <a:pt x="7968515" y="0"/>
                </a:lnTo>
                <a:lnTo>
                  <a:pt x="7968515" y="8673214"/>
                </a:lnTo>
                <a:lnTo>
                  <a:pt x="0" y="8673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28750">
            <a:off x="1640841" y="1038504"/>
            <a:ext cx="1856748" cy="5490385"/>
          </a:xfrm>
          <a:custGeom>
            <a:avLst/>
            <a:gdLst/>
            <a:ahLst/>
            <a:cxnLst/>
            <a:rect r="r" b="b" t="t" l="l"/>
            <a:pathLst>
              <a:path h="5490385" w="1856748">
                <a:moveTo>
                  <a:pt x="0" y="0"/>
                </a:moveTo>
                <a:lnTo>
                  <a:pt x="1856748" y="0"/>
                </a:lnTo>
                <a:lnTo>
                  <a:pt x="1856748" y="5490385"/>
                </a:lnTo>
                <a:lnTo>
                  <a:pt x="0" y="5490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322623" y="1944725"/>
            <a:ext cx="12303663" cy="4068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68"/>
              </a:lnSpc>
              <a:spcBef>
                <a:spcPct val="0"/>
              </a:spcBef>
            </a:pPr>
            <a:r>
              <a:rPr lang="en-US" b="true" sz="9868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1.</a:t>
            </a:r>
            <a:r>
              <a:rPr lang="en-US" b="true" sz="9868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 Phase</a:t>
            </a:r>
            <a:r>
              <a:rPr lang="en-US" b="true" sz="9868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 ini</a:t>
            </a:r>
            <a:r>
              <a:rPr lang="en-US" b="true" sz="9868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t</a:t>
            </a:r>
            <a:r>
              <a:rPr lang="en-US" b="true" sz="9868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iale</a:t>
            </a:r>
          </a:p>
          <a:p>
            <a:pPr algn="l" marL="0" indent="0" lvl="0">
              <a:lnSpc>
                <a:spcPts val="9868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9868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621042" y="4283683"/>
            <a:ext cx="13423754" cy="3630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6"/>
              </a:lnSpc>
              <a:spcBef>
                <a:spcPct val="0"/>
              </a:spcBef>
            </a:pPr>
            <a:r>
              <a:rPr lang="en-US" b="true" sz="8806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1.1</a:t>
            </a:r>
            <a:r>
              <a:rPr lang="en-US" b="true" sz="8806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 Cahier des </a:t>
            </a:r>
            <a:r>
              <a:rPr lang="en-US" b="true" sz="8806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ch</a:t>
            </a:r>
            <a:r>
              <a:rPr lang="en-US" b="true" sz="8806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a</a:t>
            </a:r>
            <a:r>
              <a:rPr lang="en-US" b="true" sz="8806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rg</a:t>
            </a:r>
            <a:r>
              <a:rPr lang="en-US" b="true" sz="8806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e</a:t>
            </a:r>
            <a:r>
              <a:rPr lang="en-US" b="true" sz="8806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s</a:t>
            </a:r>
          </a:p>
          <a:p>
            <a:pPr algn="l" marL="0" indent="0" lvl="0">
              <a:lnSpc>
                <a:spcPts val="8806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88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4616" y="6001915"/>
            <a:ext cx="310473" cy="310473"/>
          </a:xfrm>
          <a:custGeom>
            <a:avLst/>
            <a:gdLst/>
            <a:ahLst/>
            <a:cxnLst/>
            <a:rect r="r" b="b" t="t" l="l"/>
            <a:pathLst>
              <a:path h="310473" w="310473">
                <a:moveTo>
                  <a:pt x="0" y="0"/>
                </a:moveTo>
                <a:lnTo>
                  <a:pt x="310473" y="0"/>
                </a:lnTo>
                <a:lnTo>
                  <a:pt x="310473" y="310474"/>
                </a:lnTo>
                <a:lnTo>
                  <a:pt x="0" y="310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523204" y="376777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6" y="0"/>
                </a:lnTo>
                <a:lnTo>
                  <a:pt x="1970096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15509" y="3644339"/>
            <a:ext cx="3302127" cy="8229600"/>
          </a:xfrm>
          <a:custGeom>
            <a:avLst/>
            <a:gdLst/>
            <a:ahLst/>
            <a:cxnLst/>
            <a:rect r="r" b="b" t="t" l="l"/>
            <a:pathLst>
              <a:path h="8229600" w="3302127">
                <a:moveTo>
                  <a:pt x="0" y="0"/>
                </a:moveTo>
                <a:lnTo>
                  <a:pt x="3302127" y="0"/>
                </a:lnTo>
                <a:lnTo>
                  <a:pt x="33021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23872" y="1798678"/>
            <a:ext cx="7802129" cy="5198169"/>
          </a:xfrm>
          <a:custGeom>
            <a:avLst/>
            <a:gdLst/>
            <a:ahLst/>
            <a:cxnLst/>
            <a:rect r="r" b="b" t="t" l="l"/>
            <a:pathLst>
              <a:path h="5198169" w="7802129">
                <a:moveTo>
                  <a:pt x="0" y="0"/>
                </a:moveTo>
                <a:lnTo>
                  <a:pt x="7802130" y="0"/>
                </a:lnTo>
                <a:lnTo>
                  <a:pt x="7802130" y="5198168"/>
                </a:lnTo>
                <a:lnTo>
                  <a:pt x="0" y="51981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1477" y="310102"/>
            <a:ext cx="8708495" cy="991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38"/>
              </a:lnSpc>
            </a:pPr>
            <a:r>
              <a:rPr lang="en-US" b="true" sz="217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Phras</a:t>
            </a:r>
            <a:r>
              <a:rPr lang="en-US" b="true" sz="217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 clé</a:t>
            </a:r>
            <a:r>
              <a:rPr lang="en-US" sz="2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Identifier les besoins et les contraintes du système.</a:t>
            </a:r>
          </a:p>
          <a:p>
            <a:pPr algn="l" marL="0" indent="0" lvl="0">
              <a:lnSpc>
                <a:spcPts val="3038"/>
              </a:lnSpc>
            </a:pPr>
            <a:r>
              <a:rPr lang="en-US" b="true" sz="217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Livrable </a:t>
            </a:r>
            <a:r>
              <a:rPr lang="en-US" sz="2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Cahier des charges fonctionnel.</a:t>
            </a:r>
          </a:p>
          <a:p>
            <a:pPr algn="l" marL="0" indent="0" lvl="0">
              <a:lnSpc>
                <a:spcPts val="3038"/>
              </a:lnSpc>
            </a:pPr>
            <a:r>
              <a:rPr lang="en-US" b="true" sz="217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Explication </a:t>
            </a:r>
            <a:r>
              <a:rPr lang="en-US" sz="2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Ce document recueille les attentes des utilisateurs, les fonctionnalités souhaitées et les contraintes techniques, organisationnelles ou budgétaires.</a:t>
            </a:r>
          </a:p>
          <a:p>
            <a:pPr algn="l" marL="0" indent="0" lvl="0">
              <a:lnSpc>
                <a:spcPts val="3038"/>
              </a:lnSpc>
            </a:pPr>
            <a:r>
              <a:rPr lang="en-US" sz="2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Contenu adapté au projet :</a:t>
            </a:r>
          </a:p>
          <a:p>
            <a:pPr algn="l" marL="0" indent="0" lvl="0">
              <a:lnSpc>
                <a:spcPts val="3038"/>
              </a:lnSpc>
            </a:pPr>
            <a:r>
              <a:rPr lang="en-US" b="true" sz="217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Objectif :</a:t>
            </a:r>
          </a:p>
          <a:p>
            <a:pPr algn="l" marL="0" indent="0" lvl="0">
              <a:lnSpc>
                <a:spcPts val="3038"/>
              </a:lnSpc>
            </a:pPr>
            <a:r>
              <a:rPr lang="en-US" sz="2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Mettre en place un PGI centralisé pour gérer toutes les activités de CosméBeauté (ventes en ligne, gestion des stocks, approvisionnement et ressources humaines).</a:t>
            </a:r>
          </a:p>
          <a:p>
            <a:pPr algn="l" marL="0" indent="0" lvl="0">
              <a:lnSpc>
                <a:spcPts val="3038"/>
              </a:lnSpc>
            </a:pPr>
            <a:r>
              <a:rPr lang="en-US" b="true" sz="217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Besoins exprimés :</a:t>
            </a:r>
          </a:p>
          <a:p>
            <a:pPr algn="l" marL="468608" indent="-234304" lvl="1">
              <a:lnSpc>
                <a:spcPts val="3038"/>
              </a:lnSpc>
              <a:buFont typeface="Arial"/>
              <a:buChar char="•"/>
            </a:pPr>
            <a:r>
              <a:rPr lang="en-US" sz="2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Suivi en temps réel des ventes sur le site e-commerce.</a:t>
            </a:r>
          </a:p>
          <a:p>
            <a:pPr algn="l" marL="468608" indent="-234304" lvl="1">
              <a:lnSpc>
                <a:spcPts val="3038"/>
              </a:lnSpc>
              <a:buFont typeface="Arial"/>
              <a:buChar char="•"/>
            </a:pPr>
            <a:r>
              <a:rPr lang="en-US" sz="2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Mise à jour automatique des stocks après chaque commande.</a:t>
            </a:r>
          </a:p>
          <a:p>
            <a:pPr algn="l" marL="468608" indent="-234304" lvl="1">
              <a:lnSpc>
                <a:spcPts val="3038"/>
              </a:lnSpc>
              <a:buFont typeface="Arial"/>
              <a:buChar char="•"/>
            </a:pPr>
            <a:r>
              <a:rPr lang="en-US" sz="2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Centralisation et automatisation des commandes fournisseurs.</a:t>
            </a:r>
          </a:p>
          <a:p>
            <a:pPr algn="l" marL="468608" indent="-234304" lvl="1">
              <a:lnSpc>
                <a:spcPts val="3038"/>
              </a:lnSpc>
              <a:buFont typeface="Arial"/>
              <a:buChar char="•"/>
            </a:pPr>
            <a:r>
              <a:rPr lang="en-US" sz="2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Gestion simplifiée des employés (contrats, paie, congés).</a:t>
            </a:r>
          </a:p>
          <a:p>
            <a:pPr algn="l" marL="468608" indent="-234304" lvl="1">
              <a:lnSpc>
                <a:spcPts val="3038"/>
              </a:lnSpc>
              <a:buFont typeface="Arial"/>
              <a:buChar char="•"/>
            </a:pPr>
            <a:r>
              <a:rPr lang="en-US" sz="2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Génération automatique de factures et de tableaux de bord.</a:t>
            </a:r>
          </a:p>
          <a:p>
            <a:pPr algn="l" marL="0" indent="0" lvl="0">
              <a:lnSpc>
                <a:spcPts val="3038"/>
              </a:lnSpc>
            </a:pPr>
            <a:r>
              <a:rPr lang="en-US" b="true" sz="217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Contraintes :</a:t>
            </a:r>
          </a:p>
          <a:p>
            <a:pPr algn="l" marL="468608" indent="-234304" lvl="1">
              <a:lnSpc>
                <a:spcPts val="3038"/>
              </a:lnSpc>
              <a:buFont typeface="Arial"/>
              <a:buChar char="•"/>
            </a:pPr>
            <a:r>
              <a:rPr lang="en-US" sz="2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Budget limité → nécessité d’utiliser un PGI open source ou low-cost.</a:t>
            </a:r>
          </a:p>
          <a:p>
            <a:pPr algn="l" marL="468608" indent="-234304" lvl="1">
              <a:lnSpc>
                <a:spcPts val="3038"/>
              </a:lnSpc>
              <a:buFont typeface="Arial"/>
              <a:buChar char="•"/>
            </a:pPr>
            <a:r>
              <a:rPr lang="en-US" sz="2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Intégration obligatoire avec le site e-commerce existant (Prestashop).</a:t>
            </a:r>
          </a:p>
          <a:p>
            <a:pPr algn="l" marL="468608" indent="-234304" lvl="1">
              <a:lnSpc>
                <a:spcPts val="3038"/>
              </a:lnSpc>
              <a:buFont typeface="Arial"/>
              <a:buChar char="•"/>
            </a:pPr>
            <a:r>
              <a:rPr lang="en-US" sz="2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Respect strict du RGPD pour les données clients et salariés.</a:t>
            </a:r>
          </a:p>
          <a:p>
            <a:pPr algn="l">
              <a:lnSpc>
                <a:spcPts val="3038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985873" y="4874708"/>
            <a:ext cx="3302127" cy="8229600"/>
          </a:xfrm>
          <a:custGeom>
            <a:avLst/>
            <a:gdLst/>
            <a:ahLst/>
            <a:cxnLst/>
            <a:rect r="r" b="b" t="t" l="l"/>
            <a:pathLst>
              <a:path h="8229600" w="3302127">
                <a:moveTo>
                  <a:pt x="0" y="0"/>
                </a:moveTo>
                <a:lnTo>
                  <a:pt x="3302127" y="0"/>
                </a:lnTo>
                <a:lnTo>
                  <a:pt x="33021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31914" y="5143564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3"/>
                </a:lnTo>
                <a:lnTo>
                  <a:pt x="0" y="331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31914" y="6363323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31914" y="7583082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238720" y="1028700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6" y="0"/>
                </a:lnTo>
                <a:lnTo>
                  <a:pt x="1970096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38720" y="4785558"/>
            <a:ext cx="7968515" cy="8673213"/>
          </a:xfrm>
          <a:custGeom>
            <a:avLst/>
            <a:gdLst/>
            <a:ahLst/>
            <a:cxnLst/>
            <a:rect r="r" b="b" t="t" l="l"/>
            <a:pathLst>
              <a:path h="8673213" w="7968515">
                <a:moveTo>
                  <a:pt x="0" y="0"/>
                </a:moveTo>
                <a:lnTo>
                  <a:pt x="7968515" y="0"/>
                </a:lnTo>
                <a:lnTo>
                  <a:pt x="7968515" y="8673214"/>
                </a:lnTo>
                <a:lnTo>
                  <a:pt x="0" y="8673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28750">
            <a:off x="1640841" y="1038504"/>
            <a:ext cx="1856748" cy="5490385"/>
          </a:xfrm>
          <a:custGeom>
            <a:avLst/>
            <a:gdLst/>
            <a:ahLst/>
            <a:cxnLst/>
            <a:rect r="r" b="b" t="t" l="l"/>
            <a:pathLst>
              <a:path h="5490385" w="1856748">
                <a:moveTo>
                  <a:pt x="0" y="0"/>
                </a:moveTo>
                <a:lnTo>
                  <a:pt x="1856748" y="0"/>
                </a:lnTo>
                <a:lnTo>
                  <a:pt x="1856748" y="5490385"/>
                </a:lnTo>
                <a:lnTo>
                  <a:pt x="0" y="5490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78067" y="4255618"/>
            <a:ext cx="12452183" cy="4460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60"/>
              </a:lnSpc>
              <a:spcBef>
                <a:spcPct val="0"/>
              </a:spcBef>
            </a:pPr>
            <a:r>
              <a:rPr lang="en-US" b="true" sz="8260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1.2</a:t>
            </a:r>
            <a:r>
              <a:rPr lang="en-US" b="true" sz="8260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 Étude de faisabi</a:t>
            </a:r>
            <a:r>
              <a:rPr lang="en-US" b="true" sz="8260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l</a:t>
            </a:r>
            <a:r>
              <a:rPr lang="en-US" b="true" sz="8260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ité</a:t>
            </a:r>
          </a:p>
          <a:p>
            <a:pPr algn="l" marL="0" indent="0" lvl="0">
              <a:lnSpc>
                <a:spcPts val="826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826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82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4616" y="6001915"/>
            <a:ext cx="310473" cy="310473"/>
          </a:xfrm>
          <a:custGeom>
            <a:avLst/>
            <a:gdLst/>
            <a:ahLst/>
            <a:cxnLst/>
            <a:rect r="r" b="b" t="t" l="l"/>
            <a:pathLst>
              <a:path h="310473" w="310473">
                <a:moveTo>
                  <a:pt x="0" y="0"/>
                </a:moveTo>
                <a:lnTo>
                  <a:pt x="310473" y="0"/>
                </a:lnTo>
                <a:lnTo>
                  <a:pt x="310473" y="310474"/>
                </a:lnTo>
                <a:lnTo>
                  <a:pt x="0" y="310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235443" y="376777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7" y="0"/>
                </a:lnTo>
                <a:lnTo>
                  <a:pt x="1970097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9171" y="411674"/>
            <a:ext cx="10920134" cy="999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72"/>
              </a:lnSpc>
            </a:pPr>
            <a:r>
              <a:rPr lang="en-US" b="true" sz="16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Phras</a:t>
            </a:r>
            <a:r>
              <a:rPr lang="en-US" b="true" sz="16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 clé</a:t>
            </a:r>
            <a:r>
              <a:rPr lang="en-US" sz="16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Évaluer la faisabilité technique, économique et organisationnelle du projet.</a:t>
            </a:r>
          </a:p>
          <a:p>
            <a:pPr algn="l" marL="0" indent="0" lvl="0">
              <a:lnSpc>
                <a:spcPts val="2272"/>
              </a:lnSpc>
            </a:pPr>
            <a:r>
              <a:rPr lang="en-US" b="true" sz="16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Livrable </a:t>
            </a:r>
            <a:r>
              <a:rPr lang="en-US" sz="16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Rapport de faisabilité.</a:t>
            </a:r>
          </a:p>
          <a:p>
            <a:pPr algn="l" marL="0" indent="0" lvl="0">
              <a:lnSpc>
                <a:spcPts val="2272"/>
              </a:lnSpc>
            </a:pPr>
            <a:r>
              <a:rPr lang="en-US" b="true" sz="16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Explication </a:t>
            </a:r>
            <a:r>
              <a:rPr lang="en-US" sz="16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Analyse si le projet peut être réalisé compte tenu des moyens, compétences, coûts et contraintes de la PME.</a:t>
            </a:r>
          </a:p>
          <a:p>
            <a:pPr algn="l" marL="0" indent="0" lvl="0">
              <a:lnSpc>
                <a:spcPts val="2272"/>
              </a:lnSpc>
            </a:pPr>
          </a:p>
          <a:p>
            <a:pPr algn="l" marL="0" indent="0" lvl="0">
              <a:lnSpc>
                <a:spcPts val="2272"/>
              </a:lnSpc>
            </a:pPr>
            <a:r>
              <a:rPr lang="en-US" b="true" sz="16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Contenu adapté :</a:t>
            </a:r>
          </a:p>
          <a:p>
            <a:pPr algn="l" marL="0" indent="0" lvl="0">
              <a:lnSpc>
                <a:spcPts val="2272"/>
              </a:lnSpc>
            </a:pPr>
          </a:p>
          <a:p>
            <a:pPr algn="l" marL="0" indent="0" lvl="0">
              <a:lnSpc>
                <a:spcPts val="2272"/>
              </a:lnSpc>
            </a:pPr>
            <a:r>
              <a:rPr lang="en-US" b="true" sz="16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Faisabilité technique :</a:t>
            </a:r>
          </a:p>
          <a:p>
            <a:pPr algn="l" marL="0" indent="0" lvl="0">
              <a:lnSpc>
                <a:spcPts val="2272"/>
              </a:lnSpc>
            </a:pPr>
          </a:p>
          <a:p>
            <a:pPr algn="l" marL="0" indent="0" lvl="0">
              <a:lnSpc>
                <a:spcPts val="2272"/>
              </a:lnSpc>
            </a:pPr>
            <a:r>
              <a:rPr lang="en-US" sz="16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Utilisation d’un PGI open source (Odoo ou Dolibarr).</a:t>
            </a:r>
          </a:p>
          <a:p>
            <a:pPr algn="l" marL="0" indent="0" lvl="0">
              <a:lnSpc>
                <a:spcPts val="2272"/>
              </a:lnSpc>
            </a:pPr>
          </a:p>
          <a:p>
            <a:pPr algn="l" marL="0" indent="0" lvl="0">
              <a:lnSpc>
                <a:spcPts val="2272"/>
              </a:lnSpc>
            </a:pPr>
            <a:r>
              <a:rPr lang="en-US" sz="16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Connecteurs compatibles avec Prestashop pour synchroniser les commandes et les stocks.</a:t>
            </a:r>
          </a:p>
          <a:p>
            <a:pPr algn="l" marL="0" indent="0" lvl="0">
              <a:lnSpc>
                <a:spcPts val="2272"/>
              </a:lnSpc>
            </a:pPr>
          </a:p>
          <a:p>
            <a:pPr algn="l" marL="0" indent="0" lvl="0">
              <a:lnSpc>
                <a:spcPts val="2272"/>
              </a:lnSpc>
            </a:pPr>
            <a:r>
              <a:rPr lang="en-US" sz="16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Hébergement sur un serveur Linux simple (Ubuntu Server).</a:t>
            </a:r>
          </a:p>
          <a:p>
            <a:pPr algn="l" marL="0" indent="0" lvl="0">
              <a:lnSpc>
                <a:spcPts val="2272"/>
              </a:lnSpc>
            </a:pPr>
          </a:p>
          <a:p>
            <a:pPr algn="l" marL="0" indent="0" lvl="0">
              <a:lnSpc>
                <a:spcPts val="2272"/>
              </a:lnSpc>
            </a:pPr>
            <a:r>
              <a:rPr lang="en-US" b="true" sz="16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Faisabilité économique :</a:t>
            </a:r>
          </a:p>
          <a:p>
            <a:pPr algn="l" marL="0" indent="0" lvl="0">
              <a:lnSpc>
                <a:spcPts val="2272"/>
              </a:lnSpc>
            </a:pPr>
          </a:p>
          <a:p>
            <a:pPr algn="l" marL="0" indent="0" lvl="0">
              <a:lnSpc>
                <a:spcPts val="2272"/>
              </a:lnSpc>
            </a:pPr>
            <a:r>
              <a:rPr lang="en-US" sz="16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Coût logiciel et paramétrage ≈ 2 000 €.</a:t>
            </a:r>
          </a:p>
          <a:p>
            <a:pPr algn="l" marL="0" indent="0" lvl="0">
              <a:lnSpc>
                <a:spcPts val="2272"/>
              </a:lnSpc>
            </a:pPr>
          </a:p>
          <a:p>
            <a:pPr algn="l">
              <a:lnSpc>
                <a:spcPts val="2272"/>
              </a:lnSpc>
            </a:pPr>
            <a:r>
              <a:rPr lang="en-US" sz="16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Formation réalisée en interne pour limiter les coûts.</a:t>
            </a:r>
          </a:p>
          <a:p>
            <a:pPr algn="l">
              <a:lnSpc>
                <a:spcPts val="2272"/>
              </a:lnSpc>
            </a:pPr>
          </a:p>
          <a:p>
            <a:pPr algn="l">
              <a:lnSpc>
                <a:spcPts val="2272"/>
              </a:lnSpc>
            </a:pPr>
            <a:r>
              <a:rPr lang="en-US" sz="16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16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etour sur investissement estimé en 1 an (réduction d’erreurs, gain de temps).</a:t>
            </a:r>
          </a:p>
          <a:p>
            <a:pPr algn="l">
              <a:lnSpc>
                <a:spcPts val="2272"/>
              </a:lnSpc>
            </a:pPr>
          </a:p>
          <a:p>
            <a:pPr algn="l" marL="0" indent="0" lvl="0">
              <a:lnSpc>
                <a:spcPts val="2272"/>
              </a:lnSpc>
            </a:pPr>
            <a:r>
              <a:rPr lang="en-US" b="true" sz="16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Fai</a:t>
            </a:r>
            <a:r>
              <a:rPr lang="en-US" b="true" sz="16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sabilité organisationnelle :</a:t>
            </a:r>
          </a:p>
          <a:p>
            <a:pPr algn="l" marL="0" indent="0" lvl="0">
              <a:lnSpc>
                <a:spcPts val="2272"/>
              </a:lnSpc>
            </a:pPr>
          </a:p>
          <a:p>
            <a:pPr algn="l">
              <a:lnSpc>
                <a:spcPts val="2272"/>
              </a:lnSpc>
            </a:pPr>
            <a:r>
              <a:rPr lang="en-US" sz="16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 employés administratifs impliqués dans le paramétrage et les tests.</a:t>
            </a:r>
          </a:p>
          <a:p>
            <a:pPr algn="l">
              <a:lnSpc>
                <a:spcPts val="2272"/>
              </a:lnSpc>
            </a:pPr>
          </a:p>
          <a:p>
            <a:pPr algn="l" marL="0" indent="0" lvl="0">
              <a:lnSpc>
                <a:spcPts val="2272"/>
              </a:lnSpc>
            </a:pPr>
            <a:r>
              <a:rPr lang="en-US" sz="16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16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en-US" sz="16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6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6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16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 </a:t>
            </a:r>
            <a:r>
              <a:rPr lang="en-US" sz="16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 interne sur l’utilisation du PGI.</a:t>
            </a:r>
          </a:p>
          <a:p>
            <a:pPr algn="l" marL="0" indent="0" lvl="0">
              <a:lnSpc>
                <a:spcPts val="2272"/>
              </a:lnSpc>
            </a:pPr>
          </a:p>
          <a:p>
            <a:pPr algn="l" marL="0" indent="0" lvl="0">
              <a:lnSpc>
                <a:spcPts val="2272"/>
              </a:lnSpc>
            </a:pPr>
            <a:r>
              <a:rPr lang="en-US" sz="16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Légère adaptation des processus actuels (ventes, achats, stocks, RH).</a:t>
            </a:r>
          </a:p>
          <a:p>
            <a:pPr algn="l" marL="0" indent="0" lvl="0">
              <a:lnSpc>
                <a:spcPts val="2272"/>
              </a:lnSpc>
            </a:pPr>
          </a:p>
          <a:p>
            <a:pPr algn="l" marL="0" indent="0" lvl="0">
              <a:lnSpc>
                <a:spcPts val="2272"/>
              </a:lnSpc>
            </a:pPr>
            <a:r>
              <a:rPr lang="en-US" b="true" sz="16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:</a:t>
            </a:r>
          </a:p>
          <a:p>
            <a:pPr algn="l" marL="350415" indent="-175208" lvl="1">
              <a:lnSpc>
                <a:spcPts val="2272"/>
              </a:lnSpc>
              <a:buFont typeface="Arial"/>
              <a:buChar char="•"/>
            </a:pPr>
            <a:r>
              <a:rPr lang="en-US" sz="16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 projet est techniquement réalisable, économiquement rentable et organisationnellement acceptable pour CosméBeauté.</a:t>
            </a:r>
          </a:p>
          <a:p>
            <a:pPr algn="l">
              <a:lnSpc>
                <a:spcPts val="2272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0715629" y="1984382"/>
            <a:ext cx="8979822" cy="6318236"/>
            <a:chOff x="0" y="0"/>
            <a:chExt cx="587221" cy="4131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7221" cy="413171"/>
            </a:xfrm>
            <a:custGeom>
              <a:avLst/>
              <a:gdLst/>
              <a:ahLst/>
              <a:cxnLst/>
              <a:rect r="r" b="b" t="t" l="l"/>
              <a:pathLst>
                <a:path h="413171" w="587221">
                  <a:moveTo>
                    <a:pt x="43107" y="0"/>
                  </a:moveTo>
                  <a:lnTo>
                    <a:pt x="544114" y="0"/>
                  </a:lnTo>
                  <a:cubicBezTo>
                    <a:pt x="567921" y="0"/>
                    <a:pt x="587221" y="19300"/>
                    <a:pt x="587221" y="43107"/>
                  </a:cubicBezTo>
                  <a:lnTo>
                    <a:pt x="587221" y="370064"/>
                  </a:lnTo>
                  <a:cubicBezTo>
                    <a:pt x="587221" y="393871"/>
                    <a:pt x="567921" y="413171"/>
                    <a:pt x="544114" y="413171"/>
                  </a:cubicBezTo>
                  <a:lnTo>
                    <a:pt x="43107" y="413171"/>
                  </a:lnTo>
                  <a:cubicBezTo>
                    <a:pt x="19300" y="413171"/>
                    <a:pt x="0" y="393871"/>
                    <a:pt x="0" y="370064"/>
                  </a:cubicBezTo>
                  <a:lnTo>
                    <a:pt x="0" y="43107"/>
                  </a:lnTo>
                  <a:cubicBezTo>
                    <a:pt x="0" y="19300"/>
                    <a:pt x="19300" y="0"/>
                    <a:pt x="43107" y="0"/>
                  </a:cubicBezTo>
                  <a:close/>
                </a:path>
              </a:pathLst>
            </a:custGeom>
            <a:blipFill>
              <a:blip r:embed="rId7"/>
              <a:stretch>
                <a:fillRect l="-2753" t="0" r="-275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893090" y="-908919"/>
            <a:ext cx="3302127" cy="8229600"/>
          </a:xfrm>
          <a:custGeom>
            <a:avLst/>
            <a:gdLst/>
            <a:ahLst/>
            <a:cxnLst/>
            <a:rect r="r" b="b" t="t" l="l"/>
            <a:pathLst>
              <a:path h="8229600" w="3302127">
                <a:moveTo>
                  <a:pt x="0" y="0"/>
                </a:moveTo>
                <a:lnTo>
                  <a:pt x="3302127" y="0"/>
                </a:lnTo>
                <a:lnTo>
                  <a:pt x="33021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31914" y="5143564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3"/>
                </a:lnTo>
                <a:lnTo>
                  <a:pt x="0" y="331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31914" y="6363323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31914" y="7583082"/>
            <a:ext cx="331132" cy="331132"/>
          </a:xfrm>
          <a:custGeom>
            <a:avLst/>
            <a:gdLst/>
            <a:ahLst/>
            <a:cxnLst/>
            <a:rect r="r" b="b" t="t" l="l"/>
            <a:pathLst>
              <a:path h="331132" w="331132">
                <a:moveTo>
                  <a:pt x="0" y="0"/>
                </a:moveTo>
                <a:lnTo>
                  <a:pt x="331132" y="0"/>
                </a:lnTo>
                <a:lnTo>
                  <a:pt x="331132" y="331132"/>
                </a:lnTo>
                <a:lnTo>
                  <a:pt x="0" y="3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238720" y="1028700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6" y="0"/>
                </a:lnTo>
                <a:lnTo>
                  <a:pt x="1970096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38720" y="4785558"/>
            <a:ext cx="7968515" cy="8673213"/>
          </a:xfrm>
          <a:custGeom>
            <a:avLst/>
            <a:gdLst/>
            <a:ahLst/>
            <a:cxnLst/>
            <a:rect r="r" b="b" t="t" l="l"/>
            <a:pathLst>
              <a:path h="8673213" w="7968515">
                <a:moveTo>
                  <a:pt x="0" y="0"/>
                </a:moveTo>
                <a:lnTo>
                  <a:pt x="7968515" y="0"/>
                </a:lnTo>
                <a:lnTo>
                  <a:pt x="7968515" y="8673214"/>
                </a:lnTo>
                <a:lnTo>
                  <a:pt x="0" y="8673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28750">
            <a:off x="1640841" y="1038504"/>
            <a:ext cx="1856748" cy="5490385"/>
          </a:xfrm>
          <a:custGeom>
            <a:avLst/>
            <a:gdLst/>
            <a:ahLst/>
            <a:cxnLst/>
            <a:rect r="r" b="b" t="t" l="l"/>
            <a:pathLst>
              <a:path h="5490385" w="1856748">
                <a:moveTo>
                  <a:pt x="0" y="0"/>
                </a:moveTo>
                <a:lnTo>
                  <a:pt x="1856748" y="0"/>
                </a:lnTo>
                <a:lnTo>
                  <a:pt x="1856748" y="5490385"/>
                </a:lnTo>
                <a:lnTo>
                  <a:pt x="0" y="5490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78067" y="4255618"/>
            <a:ext cx="12452183" cy="5502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60"/>
              </a:lnSpc>
              <a:spcBef>
                <a:spcPct val="0"/>
              </a:spcBef>
            </a:pPr>
            <a:r>
              <a:rPr lang="en-US" b="true" sz="8260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1.3</a:t>
            </a:r>
            <a:r>
              <a:rPr lang="en-US" b="true" sz="8260" strike="noStrike" u="none">
                <a:solidFill>
                  <a:srgbClr val="5B2C36"/>
                </a:solidFill>
                <a:latin typeface="Agrandir Bold"/>
                <a:ea typeface="Agrandir Bold"/>
                <a:cs typeface="Agrandir Bold"/>
                <a:sym typeface="Agrandir Bold"/>
              </a:rPr>
              <a:t> Plan de projet</a:t>
            </a:r>
          </a:p>
          <a:p>
            <a:pPr algn="l" marL="0" indent="0" lvl="0">
              <a:lnSpc>
                <a:spcPts val="826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826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826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82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762" t="-15334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38262" y="5982803"/>
            <a:ext cx="479147" cy="479147"/>
          </a:xfrm>
          <a:custGeom>
            <a:avLst/>
            <a:gdLst/>
            <a:ahLst/>
            <a:cxnLst/>
            <a:rect r="r" b="b" t="t" l="l"/>
            <a:pathLst>
              <a:path h="479147" w="479147">
                <a:moveTo>
                  <a:pt x="0" y="0"/>
                </a:moveTo>
                <a:lnTo>
                  <a:pt x="479147" y="0"/>
                </a:lnTo>
                <a:lnTo>
                  <a:pt x="479147" y="479147"/>
                </a:lnTo>
                <a:lnTo>
                  <a:pt x="0" y="4791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29325" y="5975107"/>
            <a:ext cx="479147" cy="479147"/>
          </a:xfrm>
          <a:custGeom>
            <a:avLst/>
            <a:gdLst/>
            <a:ahLst/>
            <a:cxnLst/>
            <a:rect r="r" b="b" t="t" l="l"/>
            <a:pathLst>
              <a:path h="479147" w="479147">
                <a:moveTo>
                  <a:pt x="0" y="0"/>
                </a:moveTo>
                <a:lnTo>
                  <a:pt x="479146" y="0"/>
                </a:lnTo>
                <a:lnTo>
                  <a:pt x="479146" y="479146"/>
                </a:lnTo>
                <a:lnTo>
                  <a:pt x="0" y="4791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11494" y="-137574"/>
            <a:ext cx="633484" cy="10547373"/>
            <a:chOff x="0" y="0"/>
            <a:chExt cx="166843" cy="2777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843" cy="2777909"/>
            </a:xfrm>
            <a:custGeom>
              <a:avLst/>
              <a:gdLst/>
              <a:ahLst/>
              <a:cxnLst/>
              <a:rect r="r" b="b" t="t" l="l"/>
              <a:pathLst>
                <a:path h="2777909" w="166843">
                  <a:moveTo>
                    <a:pt x="0" y="0"/>
                  </a:moveTo>
                  <a:lnTo>
                    <a:pt x="166843" y="0"/>
                  </a:lnTo>
                  <a:lnTo>
                    <a:pt x="166843" y="2777909"/>
                  </a:lnTo>
                  <a:lnTo>
                    <a:pt x="0" y="2777909"/>
                  </a:lnTo>
                  <a:close/>
                </a:path>
              </a:pathLst>
            </a:custGeom>
            <a:solidFill>
              <a:srgbClr val="5B2C3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66843" cy="2844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29758" y="1028700"/>
            <a:ext cx="1970096" cy="651923"/>
          </a:xfrm>
          <a:custGeom>
            <a:avLst/>
            <a:gdLst/>
            <a:ahLst/>
            <a:cxnLst/>
            <a:rect r="r" b="b" t="t" l="l"/>
            <a:pathLst>
              <a:path h="651923" w="1970096">
                <a:moveTo>
                  <a:pt x="0" y="0"/>
                </a:moveTo>
                <a:lnTo>
                  <a:pt x="1970097" y="0"/>
                </a:lnTo>
                <a:lnTo>
                  <a:pt x="1970097" y="651923"/>
                </a:lnTo>
                <a:lnTo>
                  <a:pt x="0" y="6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35184" y="3469212"/>
            <a:ext cx="13965079" cy="6488310"/>
          </a:xfrm>
          <a:custGeom>
            <a:avLst/>
            <a:gdLst/>
            <a:ahLst/>
            <a:cxnLst/>
            <a:rect r="r" b="b" t="t" l="l"/>
            <a:pathLst>
              <a:path h="6488310" w="13965079">
                <a:moveTo>
                  <a:pt x="0" y="0"/>
                </a:moveTo>
                <a:lnTo>
                  <a:pt x="13965078" y="0"/>
                </a:lnTo>
                <a:lnTo>
                  <a:pt x="13965078" y="6488311"/>
                </a:lnTo>
                <a:lnTo>
                  <a:pt x="0" y="64883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711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85020" y="1674614"/>
            <a:ext cx="15517960" cy="172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3"/>
              </a:lnSpc>
            </a:pPr>
            <a:r>
              <a:rPr lang="en-US" b="true" sz="24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Phrase </a:t>
            </a:r>
            <a:r>
              <a:rPr lang="en-US" b="true" sz="24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clé</a:t>
            </a:r>
            <a:r>
              <a:rPr lang="en-US" sz="24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Planifier les étapes, les ressources, les</a:t>
            </a:r>
            <a:r>
              <a:rPr lang="en-US" sz="243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coûts et les risques du projet.</a:t>
            </a:r>
          </a:p>
          <a:p>
            <a:pPr algn="l">
              <a:lnSpc>
                <a:spcPts val="3403"/>
              </a:lnSpc>
            </a:pPr>
            <a:r>
              <a:rPr lang="en-US" b="true" sz="2430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Livrable </a:t>
            </a:r>
            <a:r>
              <a:rPr lang="en-US" sz="243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Plan de gestion de projet.</a:t>
            </a:r>
          </a:p>
          <a:p>
            <a:pPr algn="l">
              <a:lnSpc>
                <a:spcPts val="3403"/>
              </a:lnSpc>
            </a:pPr>
            <a:r>
              <a:rPr lang="en-US" b="true" sz="2430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Explication </a:t>
            </a:r>
            <a:r>
              <a:rPr lang="en-US" sz="243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Document de pilotage qui fixe le calendrier, les tâches, le budget et les respo</a:t>
            </a:r>
            <a:r>
              <a:rPr lang="en-US" sz="243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nsabl</a:t>
            </a:r>
            <a:r>
              <a:rPr lang="en-US" sz="2430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es.</a:t>
            </a:r>
          </a:p>
          <a:p>
            <a:pPr algn="l">
              <a:lnSpc>
                <a:spcPts val="3403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917503" y="2324887"/>
            <a:ext cx="3857811" cy="8274126"/>
          </a:xfrm>
          <a:custGeom>
            <a:avLst/>
            <a:gdLst/>
            <a:ahLst/>
            <a:cxnLst/>
            <a:rect r="r" b="b" t="t" l="l"/>
            <a:pathLst>
              <a:path h="8274126" w="3857811">
                <a:moveTo>
                  <a:pt x="0" y="0"/>
                </a:moveTo>
                <a:lnTo>
                  <a:pt x="3857811" y="0"/>
                </a:lnTo>
                <a:lnTo>
                  <a:pt x="3857811" y="8274125"/>
                </a:lnTo>
                <a:lnTo>
                  <a:pt x="0" y="82741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DAG5aQTi3QQ</dc:identifier>
  <dcterms:modified xsi:type="dcterms:W3CDTF">2011-08-01T06:04:30Z</dcterms:modified>
  <cp:revision>1</cp:revision>
  <dc:title>Beige Modern Fragrance Pitch Deck Presentation</dc:title>
</cp:coreProperties>
</file>